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8" r:id="rId2"/>
    <p:sldId id="274" r:id="rId3"/>
    <p:sldId id="257" r:id="rId4"/>
    <p:sldId id="275" r:id="rId5"/>
    <p:sldId id="280" r:id="rId6"/>
    <p:sldId id="277" r:id="rId7"/>
    <p:sldId id="281" r:id="rId8"/>
    <p:sldId id="282" r:id="rId9"/>
    <p:sldId id="283" r:id="rId10"/>
    <p:sldId id="284" r:id="rId11"/>
    <p:sldId id="285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AEAB9-0FE5-495C-9F13-2AA7AE162DC8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A804D5-DAB6-48AB-931C-5FEC1D3365AE}">
      <dgm:prSet phldrT="[Text]"/>
      <dgm:spPr/>
      <dgm:t>
        <a:bodyPr/>
        <a:lstStyle/>
        <a:p>
          <a:r>
            <a:rPr lang="en-US" dirty="0" smtClean="0"/>
            <a:t>Benefits of DCT in Indian Context</a:t>
          </a:r>
          <a:endParaRPr lang="en-US" dirty="0"/>
        </a:p>
      </dgm:t>
    </dgm:pt>
    <dgm:pt modelId="{B3BB9A61-3FAE-4EEC-99A1-81C4C3BA28FF}" type="parTrans" cxnId="{955AB802-2DBE-4D05-813B-4F5E1611CDE7}">
      <dgm:prSet/>
      <dgm:spPr/>
      <dgm:t>
        <a:bodyPr/>
        <a:lstStyle/>
        <a:p>
          <a:endParaRPr lang="en-US"/>
        </a:p>
      </dgm:t>
    </dgm:pt>
    <dgm:pt modelId="{25436402-04B1-4CD6-8C89-59686B27CE9F}" type="sibTrans" cxnId="{955AB802-2DBE-4D05-813B-4F5E1611CDE7}">
      <dgm:prSet/>
      <dgm:spPr/>
      <dgm:t>
        <a:bodyPr/>
        <a:lstStyle/>
        <a:p>
          <a:endParaRPr lang="en-US"/>
        </a:p>
      </dgm:t>
    </dgm:pt>
    <dgm:pt modelId="{912BB08E-A1F7-4F4B-9EEE-33DCFFF92429}">
      <dgm:prSet phldrT="[Text]" custT="1"/>
      <dgm:spPr/>
      <dgm:t>
        <a:bodyPr/>
        <a:lstStyle/>
        <a:p>
          <a:r>
            <a:rPr lang="en-US" sz="1600" dirty="0" smtClean="0"/>
            <a:t>Reduce Corruption</a:t>
          </a:r>
          <a:endParaRPr lang="en-US" sz="1600" dirty="0"/>
        </a:p>
      </dgm:t>
    </dgm:pt>
    <dgm:pt modelId="{45BD5FA5-1424-41C8-8393-7A9AEF30B65B}" type="parTrans" cxnId="{38E19A7D-4ACA-41C8-946C-85B6BDE014BF}">
      <dgm:prSet/>
      <dgm:spPr/>
      <dgm:t>
        <a:bodyPr/>
        <a:lstStyle/>
        <a:p>
          <a:endParaRPr lang="en-US"/>
        </a:p>
      </dgm:t>
    </dgm:pt>
    <dgm:pt modelId="{400545D1-5E51-4AB1-9103-8A78B2B1562D}" type="sibTrans" cxnId="{38E19A7D-4ACA-41C8-946C-85B6BDE014BF}">
      <dgm:prSet/>
      <dgm:spPr/>
      <dgm:t>
        <a:bodyPr/>
        <a:lstStyle/>
        <a:p>
          <a:endParaRPr lang="en-US"/>
        </a:p>
      </dgm:t>
    </dgm:pt>
    <dgm:pt modelId="{01E3F814-6F7E-4956-8C0E-414839C269EA}">
      <dgm:prSet phldrT="[Text]" custT="1"/>
      <dgm:spPr/>
      <dgm:t>
        <a:bodyPr/>
        <a:lstStyle/>
        <a:p>
          <a:r>
            <a:rPr lang="en-US" sz="1600" dirty="0" smtClean="0"/>
            <a:t>Eliminate Wastage</a:t>
          </a:r>
          <a:endParaRPr lang="en-US" sz="1600" dirty="0"/>
        </a:p>
      </dgm:t>
    </dgm:pt>
    <dgm:pt modelId="{0D4C0E5E-ED7E-41A1-BAB3-45D3A9C1315E}" type="parTrans" cxnId="{F9E96D28-89B0-4B97-B936-49DAB45FEB70}">
      <dgm:prSet/>
      <dgm:spPr/>
      <dgm:t>
        <a:bodyPr/>
        <a:lstStyle/>
        <a:p>
          <a:endParaRPr lang="en-US"/>
        </a:p>
      </dgm:t>
    </dgm:pt>
    <dgm:pt modelId="{C1E6202D-15D4-4A71-89B2-FD9635427B09}" type="sibTrans" cxnId="{F9E96D28-89B0-4B97-B936-49DAB45FEB70}">
      <dgm:prSet/>
      <dgm:spPr/>
      <dgm:t>
        <a:bodyPr/>
        <a:lstStyle/>
        <a:p>
          <a:endParaRPr lang="en-US"/>
        </a:p>
      </dgm:t>
    </dgm:pt>
    <dgm:pt modelId="{A49E6DE0-DBD3-4F16-8E3D-23773FD9EB33}">
      <dgm:prSet phldrT="[Text]" custT="1"/>
      <dgm:spPr/>
      <dgm:t>
        <a:bodyPr/>
        <a:lstStyle/>
        <a:p>
          <a:r>
            <a:rPr lang="en-US" sz="1600" dirty="0" smtClean="0"/>
            <a:t>Consolidate Cash Transfer</a:t>
          </a:r>
          <a:endParaRPr lang="en-US" sz="1600" dirty="0"/>
        </a:p>
      </dgm:t>
    </dgm:pt>
    <dgm:pt modelId="{2C48256E-BF62-45B7-ADC5-1FA6CCC67ABE}" type="parTrans" cxnId="{0CFBF362-1213-4B28-AFD5-E040686E08C8}">
      <dgm:prSet/>
      <dgm:spPr/>
      <dgm:t>
        <a:bodyPr/>
        <a:lstStyle/>
        <a:p>
          <a:endParaRPr lang="en-US"/>
        </a:p>
      </dgm:t>
    </dgm:pt>
    <dgm:pt modelId="{041F924B-4110-420A-B05E-37A910965105}" type="sibTrans" cxnId="{0CFBF362-1213-4B28-AFD5-E040686E08C8}">
      <dgm:prSet/>
      <dgm:spPr/>
      <dgm:t>
        <a:bodyPr/>
        <a:lstStyle/>
        <a:p>
          <a:endParaRPr lang="en-US"/>
        </a:p>
      </dgm:t>
    </dgm:pt>
    <dgm:pt modelId="{32E47262-D2B6-424F-9BD4-6E923FC913B8}">
      <dgm:prSet phldrT="[Text]" custT="1"/>
      <dgm:spPr/>
      <dgm:t>
        <a:bodyPr/>
        <a:lstStyle/>
        <a:p>
          <a:r>
            <a:rPr lang="en-US" sz="1600" dirty="0" smtClean="0"/>
            <a:t>Reduce Duplication</a:t>
          </a:r>
          <a:endParaRPr lang="en-US" sz="1600" dirty="0"/>
        </a:p>
      </dgm:t>
    </dgm:pt>
    <dgm:pt modelId="{C262131D-0E0A-4B57-8BD4-1C0A64E5FB7F}" type="parTrans" cxnId="{387183A9-C272-4C99-8045-67F39543FFB4}">
      <dgm:prSet/>
      <dgm:spPr/>
      <dgm:t>
        <a:bodyPr/>
        <a:lstStyle/>
        <a:p>
          <a:endParaRPr lang="en-US"/>
        </a:p>
      </dgm:t>
    </dgm:pt>
    <dgm:pt modelId="{50595FC7-F3B3-4CD4-89EB-E00D9FC0E6CF}" type="sibTrans" cxnId="{387183A9-C272-4C99-8045-67F39543FFB4}">
      <dgm:prSet/>
      <dgm:spPr/>
      <dgm:t>
        <a:bodyPr/>
        <a:lstStyle/>
        <a:p>
          <a:endParaRPr lang="en-US"/>
        </a:p>
      </dgm:t>
    </dgm:pt>
    <dgm:pt modelId="{A460697D-7494-42F1-9E73-E9EFE16A7EFC}">
      <dgm:prSet phldrT="[Text]" custT="1"/>
      <dgm:spPr/>
      <dgm:t>
        <a:bodyPr/>
        <a:lstStyle/>
        <a:p>
          <a:r>
            <a:rPr lang="en-US" sz="1600" dirty="0" smtClean="0"/>
            <a:t>Reduce Administrative cost</a:t>
          </a:r>
          <a:endParaRPr lang="en-US" sz="1600" dirty="0"/>
        </a:p>
      </dgm:t>
    </dgm:pt>
    <dgm:pt modelId="{7AFEAC48-BCDD-44FF-8528-1F76FF2FCCEB}" type="parTrans" cxnId="{775C761B-FB44-4940-938E-A27E6F9167C7}">
      <dgm:prSet/>
      <dgm:spPr/>
      <dgm:t>
        <a:bodyPr/>
        <a:lstStyle/>
        <a:p>
          <a:endParaRPr lang="en-US"/>
        </a:p>
      </dgm:t>
    </dgm:pt>
    <dgm:pt modelId="{803B8963-B1D7-4837-AFB2-637FA8F29EC8}" type="sibTrans" cxnId="{775C761B-FB44-4940-938E-A27E6F9167C7}">
      <dgm:prSet/>
      <dgm:spPr/>
      <dgm:t>
        <a:bodyPr/>
        <a:lstStyle/>
        <a:p>
          <a:endParaRPr lang="en-US"/>
        </a:p>
      </dgm:t>
    </dgm:pt>
    <dgm:pt modelId="{7A7B6F97-2412-4B80-B347-C5DAD0E9FD62}">
      <dgm:prSet phldrT="[Text]" custT="1"/>
      <dgm:spPr/>
      <dgm:t>
        <a:bodyPr/>
        <a:lstStyle/>
        <a:p>
          <a:r>
            <a:rPr lang="en-US" sz="1600" dirty="0" smtClean="0"/>
            <a:t>Frees Administrative System</a:t>
          </a:r>
          <a:endParaRPr lang="en-US" sz="1600" dirty="0"/>
        </a:p>
      </dgm:t>
    </dgm:pt>
    <dgm:pt modelId="{6572FEBA-6620-43F6-B30B-2FD34C97819A}" type="parTrans" cxnId="{8EB8996E-0658-4872-BC96-AC9AA4602F56}">
      <dgm:prSet/>
      <dgm:spPr/>
      <dgm:t>
        <a:bodyPr/>
        <a:lstStyle/>
        <a:p>
          <a:endParaRPr lang="en-US"/>
        </a:p>
      </dgm:t>
    </dgm:pt>
    <dgm:pt modelId="{3B9244F1-9FB8-4689-B383-7AE759E3C865}" type="sibTrans" cxnId="{8EB8996E-0658-4872-BC96-AC9AA4602F56}">
      <dgm:prSet/>
      <dgm:spPr/>
      <dgm:t>
        <a:bodyPr/>
        <a:lstStyle/>
        <a:p>
          <a:endParaRPr lang="en-US"/>
        </a:p>
      </dgm:t>
    </dgm:pt>
    <dgm:pt modelId="{8591FC4B-9DAB-48F1-9CFA-F57C2941BCBC}" type="pres">
      <dgm:prSet presAssocID="{FF2AEAB9-0FE5-495C-9F13-2AA7AE162D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CFA789-F527-49A7-9198-CDAEA1FA5D2A}" type="pres">
      <dgm:prSet presAssocID="{78A804D5-DAB6-48AB-931C-5FEC1D3365AE}" presName="centerShape" presStyleLbl="node0" presStyleIdx="0" presStyleCnt="1"/>
      <dgm:spPr/>
      <dgm:t>
        <a:bodyPr/>
        <a:lstStyle/>
        <a:p>
          <a:endParaRPr lang="en-US"/>
        </a:p>
      </dgm:t>
    </dgm:pt>
    <dgm:pt modelId="{F2E19CF3-A421-4CA7-8226-E5BB450D09D5}" type="pres">
      <dgm:prSet presAssocID="{45BD5FA5-1424-41C8-8393-7A9AEF30B65B}" presName="parTrans" presStyleLbl="sibTrans2D1" presStyleIdx="0" presStyleCnt="6"/>
      <dgm:spPr/>
      <dgm:t>
        <a:bodyPr/>
        <a:lstStyle/>
        <a:p>
          <a:endParaRPr lang="en-US"/>
        </a:p>
      </dgm:t>
    </dgm:pt>
    <dgm:pt modelId="{A34F0CAB-5C3A-4EC5-BF0F-F8A6E63841F4}" type="pres">
      <dgm:prSet presAssocID="{45BD5FA5-1424-41C8-8393-7A9AEF30B65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A3C0234-41E8-4E0D-B7A3-D0EA5C1098FD}" type="pres">
      <dgm:prSet presAssocID="{912BB08E-A1F7-4F4B-9EEE-33DCFFF9242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2A6F3-5B8E-4EC5-94D6-661C1C244B68}" type="pres">
      <dgm:prSet presAssocID="{0D4C0E5E-ED7E-41A1-BAB3-45D3A9C1315E}" presName="parTrans" presStyleLbl="sibTrans2D1" presStyleIdx="1" presStyleCnt="6"/>
      <dgm:spPr/>
      <dgm:t>
        <a:bodyPr/>
        <a:lstStyle/>
        <a:p>
          <a:endParaRPr lang="en-US"/>
        </a:p>
      </dgm:t>
    </dgm:pt>
    <dgm:pt modelId="{87216419-185B-4026-BC4E-232EE0B7FA18}" type="pres">
      <dgm:prSet presAssocID="{0D4C0E5E-ED7E-41A1-BAB3-45D3A9C1315E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8F61DD8-23BF-493E-89AB-F922F67494A9}" type="pres">
      <dgm:prSet presAssocID="{01E3F814-6F7E-4956-8C0E-414839C269E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8D372-4EC3-4A02-ACF8-ED5A2987A1EF}" type="pres">
      <dgm:prSet presAssocID="{7AFEAC48-BCDD-44FF-8528-1F76FF2FCCEB}" presName="parTrans" presStyleLbl="sibTrans2D1" presStyleIdx="2" presStyleCnt="6"/>
      <dgm:spPr/>
      <dgm:t>
        <a:bodyPr/>
        <a:lstStyle/>
        <a:p>
          <a:endParaRPr lang="en-US"/>
        </a:p>
      </dgm:t>
    </dgm:pt>
    <dgm:pt modelId="{7677A2AE-BD56-49C9-8962-1381BC6ED387}" type="pres">
      <dgm:prSet presAssocID="{7AFEAC48-BCDD-44FF-8528-1F76FF2FCCE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B88CF17-7719-4277-AAD2-B9EC4B59F3B2}" type="pres">
      <dgm:prSet presAssocID="{A460697D-7494-42F1-9E73-E9EFE16A7EF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B3563-CDA9-41C8-A643-3654F4081EC4}" type="pres">
      <dgm:prSet presAssocID="{6572FEBA-6620-43F6-B30B-2FD34C97819A}" presName="parTrans" presStyleLbl="sibTrans2D1" presStyleIdx="3" presStyleCnt="6"/>
      <dgm:spPr/>
      <dgm:t>
        <a:bodyPr/>
        <a:lstStyle/>
        <a:p>
          <a:endParaRPr lang="en-US"/>
        </a:p>
      </dgm:t>
    </dgm:pt>
    <dgm:pt modelId="{3292E948-1217-47B1-AAE4-6D98696579ED}" type="pres">
      <dgm:prSet presAssocID="{6572FEBA-6620-43F6-B30B-2FD34C97819A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8F5624B9-4474-46BD-9798-0E091953D31B}" type="pres">
      <dgm:prSet presAssocID="{7A7B6F97-2412-4B80-B347-C5DAD0E9FD6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F81C3-1DB3-4244-8B85-6868795390A6}" type="pres">
      <dgm:prSet presAssocID="{2C48256E-BF62-45B7-ADC5-1FA6CCC67ABE}" presName="parTrans" presStyleLbl="sibTrans2D1" presStyleIdx="4" presStyleCnt="6"/>
      <dgm:spPr/>
      <dgm:t>
        <a:bodyPr/>
        <a:lstStyle/>
        <a:p>
          <a:endParaRPr lang="en-US"/>
        </a:p>
      </dgm:t>
    </dgm:pt>
    <dgm:pt modelId="{6403771E-536F-47BE-9B4B-C01D78F0481B}" type="pres">
      <dgm:prSet presAssocID="{2C48256E-BF62-45B7-ADC5-1FA6CCC67AB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A798554-9758-4364-9BEE-F2950E326B9D}" type="pres">
      <dgm:prSet presAssocID="{A49E6DE0-DBD3-4F16-8E3D-23773FD9EB3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7220D-CF71-4015-A854-85AA3C5D4969}" type="pres">
      <dgm:prSet presAssocID="{C262131D-0E0A-4B57-8BD4-1C0A64E5FB7F}" presName="parTrans" presStyleLbl="sibTrans2D1" presStyleIdx="5" presStyleCnt="6"/>
      <dgm:spPr/>
      <dgm:t>
        <a:bodyPr/>
        <a:lstStyle/>
        <a:p>
          <a:endParaRPr lang="en-US"/>
        </a:p>
      </dgm:t>
    </dgm:pt>
    <dgm:pt modelId="{3696C290-D898-42CA-B7E5-240A56FB8CF8}" type="pres">
      <dgm:prSet presAssocID="{C262131D-0E0A-4B57-8BD4-1C0A64E5FB7F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C04FBD92-21E2-473F-8DB5-7B490AA992C8}" type="pres">
      <dgm:prSet presAssocID="{32E47262-D2B6-424F-9BD4-6E923FC913B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B9E99-1A2C-4D57-A9EB-653C6BA51CBC}" type="presOf" srcId="{2C48256E-BF62-45B7-ADC5-1FA6CCC67ABE}" destId="{87DF81C3-1DB3-4244-8B85-6868795390A6}" srcOrd="0" destOrd="0" presId="urn:microsoft.com/office/officeart/2005/8/layout/radial5"/>
    <dgm:cxn modelId="{53E12FE7-FE91-402D-9E8A-CC87FC34CD97}" type="presOf" srcId="{C262131D-0E0A-4B57-8BD4-1C0A64E5FB7F}" destId="{F297220D-CF71-4015-A854-85AA3C5D4969}" srcOrd="0" destOrd="0" presId="urn:microsoft.com/office/officeart/2005/8/layout/radial5"/>
    <dgm:cxn modelId="{38B5BCC8-F3BB-40A8-8393-CE676AF76297}" type="presOf" srcId="{45BD5FA5-1424-41C8-8393-7A9AEF30B65B}" destId="{A34F0CAB-5C3A-4EC5-BF0F-F8A6E63841F4}" srcOrd="1" destOrd="0" presId="urn:microsoft.com/office/officeart/2005/8/layout/radial5"/>
    <dgm:cxn modelId="{F1806222-ED2D-46C3-9670-412C52D4487C}" type="presOf" srcId="{2C48256E-BF62-45B7-ADC5-1FA6CCC67ABE}" destId="{6403771E-536F-47BE-9B4B-C01D78F0481B}" srcOrd="1" destOrd="0" presId="urn:microsoft.com/office/officeart/2005/8/layout/radial5"/>
    <dgm:cxn modelId="{578CA1BB-BD3B-4ECB-B9D7-E9FBCE4A69F5}" type="presOf" srcId="{A460697D-7494-42F1-9E73-E9EFE16A7EFC}" destId="{2B88CF17-7719-4277-AAD2-B9EC4B59F3B2}" srcOrd="0" destOrd="0" presId="urn:microsoft.com/office/officeart/2005/8/layout/radial5"/>
    <dgm:cxn modelId="{87E9CB4C-43B1-4330-8F41-F5532FE060AD}" type="presOf" srcId="{6572FEBA-6620-43F6-B30B-2FD34C97819A}" destId="{A06B3563-CDA9-41C8-A643-3654F4081EC4}" srcOrd="0" destOrd="0" presId="urn:microsoft.com/office/officeart/2005/8/layout/radial5"/>
    <dgm:cxn modelId="{DA910D4E-5BA2-445A-8127-878C2EA84AFB}" type="presOf" srcId="{7A7B6F97-2412-4B80-B347-C5DAD0E9FD62}" destId="{8F5624B9-4474-46BD-9798-0E091953D31B}" srcOrd="0" destOrd="0" presId="urn:microsoft.com/office/officeart/2005/8/layout/radial5"/>
    <dgm:cxn modelId="{387183A9-C272-4C99-8045-67F39543FFB4}" srcId="{78A804D5-DAB6-48AB-931C-5FEC1D3365AE}" destId="{32E47262-D2B6-424F-9BD4-6E923FC913B8}" srcOrd="5" destOrd="0" parTransId="{C262131D-0E0A-4B57-8BD4-1C0A64E5FB7F}" sibTransId="{50595FC7-F3B3-4CD4-89EB-E00D9FC0E6CF}"/>
    <dgm:cxn modelId="{9960097C-5BCF-4B91-BD49-900F2C95CDAC}" type="presOf" srcId="{0D4C0E5E-ED7E-41A1-BAB3-45D3A9C1315E}" destId="{87216419-185B-4026-BC4E-232EE0B7FA18}" srcOrd="1" destOrd="0" presId="urn:microsoft.com/office/officeart/2005/8/layout/radial5"/>
    <dgm:cxn modelId="{F3E18D83-A7C4-44E2-BD59-FE5F39908674}" type="presOf" srcId="{6572FEBA-6620-43F6-B30B-2FD34C97819A}" destId="{3292E948-1217-47B1-AAE4-6D98696579ED}" srcOrd="1" destOrd="0" presId="urn:microsoft.com/office/officeart/2005/8/layout/radial5"/>
    <dgm:cxn modelId="{38E19A7D-4ACA-41C8-946C-85B6BDE014BF}" srcId="{78A804D5-DAB6-48AB-931C-5FEC1D3365AE}" destId="{912BB08E-A1F7-4F4B-9EEE-33DCFFF92429}" srcOrd="0" destOrd="0" parTransId="{45BD5FA5-1424-41C8-8393-7A9AEF30B65B}" sibTransId="{400545D1-5E51-4AB1-9103-8A78B2B1562D}"/>
    <dgm:cxn modelId="{5AFF3234-E343-413C-B4BE-16F2DF585AED}" type="presOf" srcId="{7AFEAC48-BCDD-44FF-8528-1F76FF2FCCEB}" destId="{B108D372-4EC3-4A02-ACF8-ED5A2987A1EF}" srcOrd="0" destOrd="0" presId="urn:microsoft.com/office/officeart/2005/8/layout/radial5"/>
    <dgm:cxn modelId="{62F827E3-8154-45ED-9C4F-698654CEED44}" type="presOf" srcId="{45BD5FA5-1424-41C8-8393-7A9AEF30B65B}" destId="{F2E19CF3-A421-4CA7-8226-E5BB450D09D5}" srcOrd="0" destOrd="0" presId="urn:microsoft.com/office/officeart/2005/8/layout/radial5"/>
    <dgm:cxn modelId="{6A5B4F94-F85D-45BD-81A0-6A3ACDE35904}" type="presOf" srcId="{78A804D5-DAB6-48AB-931C-5FEC1D3365AE}" destId="{20CFA789-F527-49A7-9198-CDAEA1FA5D2A}" srcOrd="0" destOrd="0" presId="urn:microsoft.com/office/officeart/2005/8/layout/radial5"/>
    <dgm:cxn modelId="{445F55A6-0A4D-4713-9F42-0B0A298B1F3A}" type="presOf" srcId="{A49E6DE0-DBD3-4F16-8E3D-23773FD9EB33}" destId="{0A798554-9758-4364-9BEE-F2950E326B9D}" srcOrd="0" destOrd="0" presId="urn:microsoft.com/office/officeart/2005/8/layout/radial5"/>
    <dgm:cxn modelId="{09EFD897-CEEF-44BD-AA7E-BAABB6BF42FC}" type="presOf" srcId="{7AFEAC48-BCDD-44FF-8528-1F76FF2FCCEB}" destId="{7677A2AE-BD56-49C9-8962-1381BC6ED387}" srcOrd="1" destOrd="0" presId="urn:microsoft.com/office/officeart/2005/8/layout/radial5"/>
    <dgm:cxn modelId="{C41C210F-154E-45E1-BE70-16B3DD6C7B72}" type="presOf" srcId="{912BB08E-A1F7-4F4B-9EEE-33DCFFF92429}" destId="{BA3C0234-41E8-4E0D-B7A3-D0EA5C1098FD}" srcOrd="0" destOrd="0" presId="urn:microsoft.com/office/officeart/2005/8/layout/radial5"/>
    <dgm:cxn modelId="{A607E0D2-7703-4B6B-AFB0-9586A7190517}" type="presOf" srcId="{FF2AEAB9-0FE5-495C-9F13-2AA7AE162DC8}" destId="{8591FC4B-9DAB-48F1-9CFA-F57C2941BCBC}" srcOrd="0" destOrd="0" presId="urn:microsoft.com/office/officeart/2005/8/layout/radial5"/>
    <dgm:cxn modelId="{AE525644-AC23-49D4-8133-186BEF2925B6}" type="presOf" srcId="{32E47262-D2B6-424F-9BD4-6E923FC913B8}" destId="{C04FBD92-21E2-473F-8DB5-7B490AA992C8}" srcOrd="0" destOrd="0" presId="urn:microsoft.com/office/officeart/2005/8/layout/radial5"/>
    <dgm:cxn modelId="{2F6C6717-450C-49DF-A69E-A7039F211224}" type="presOf" srcId="{0D4C0E5E-ED7E-41A1-BAB3-45D3A9C1315E}" destId="{01F2A6F3-5B8E-4EC5-94D6-661C1C244B68}" srcOrd="0" destOrd="0" presId="urn:microsoft.com/office/officeart/2005/8/layout/radial5"/>
    <dgm:cxn modelId="{F9E96D28-89B0-4B97-B936-49DAB45FEB70}" srcId="{78A804D5-DAB6-48AB-931C-5FEC1D3365AE}" destId="{01E3F814-6F7E-4956-8C0E-414839C269EA}" srcOrd="1" destOrd="0" parTransId="{0D4C0E5E-ED7E-41A1-BAB3-45D3A9C1315E}" sibTransId="{C1E6202D-15D4-4A71-89B2-FD9635427B09}"/>
    <dgm:cxn modelId="{07406DF3-D361-4FD4-8394-687B4EE22D7A}" type="presOf" srcId="{01E3F814-6F7E-4956-8C0E-414839C269EA}" destId="{D8F61DD8-23BF-493E-89AB-F922F67494A9}" srcOrd="0" destOrd="0" presId="urn:microsoft.com/office/officeart/2005/8/layout/radial5"/>
    <dgm:cxn modelId="{486A5595-E172-4808-8CA4-190E167F5388}" type="presOf" srcId="{C262131D-0E0A-4B57-8BD4-1C0A64E5FB7F}" destId="{3696C290-D898-42CA-B7E5-240A56FB8CF8}" srcOrd="1" destOrd="0" presId="urn:microsoft.com/office/officeart/2005/8/layout/radial5"/>
    <dgm:cxn modelId="{775C761B-FB44-4940-938E-A27E6F9167C7}" srcId="{78A804D5-DAB6-48AB-931C-5FEC1D3365AE}" destId="{A460697D-7494-42F1-9E73-E9EFE16A7EFC}" srcOrd="2" destOrd="0" parTransId="{7AFEAC48-BCDD-44FF-8528-1F76FF2FCCEB}" sibTransId="{803B8963-B1D7-4837-AFB2-637FA8F29EC8}"/>
    <dgm:cxn modelId="{0CFBF362-1213-4B28-AFD5-E040686E08C8}" srcId="{78A804D5-DAB6-48AB-931C-5FEC1D3365AE}" destId="{A49E6DE0-DBD3-4F16-8E3D-23773FD9EB33}" srcOrd="4" destOrd="0" parTransId="{2C48256E-BF62-45B7-ADC5-1FA6CCC67ABE}" sibTransId="{041F924B-4110-420A-B05E-37A910965105}"/>
    <dgm:cxn modelId="{955AB802-2DBE-4D05-813B-4F5E1611CDE7}" srcId="{FF2AEAB9-0FE5-495C-9F13-2AA7AE162DC8}" destId="{78A804D5-DAB6-48AB-931C-5FEC1D3365AE}" srcOrd="0" destOrd="0" parTransId="{B3BB9A61-3FAE-4EEC-99A1-81C4C3BA28FF}" sibTransId="{25436402-04B1-4CD6-8C89-59686B27CE9F}"/>
    <dgm:cxn modelId="{8EB8996E-0658-4872-BC96-AC9AA4602F56}" srcId="{78A804D5-DAB6-48AB-931C-5FEC1D3365AE}" destId="{7A7B6F97-2412-4B80-B347-C5DAD0E9FD62}" srcOrd="3" destOrd="0" parTransId="{6572FEBA-6620-43F6-B30B-2FD34C97819A}" sibTransId="{3B9244F1-9FB8-4689-B383-7AE759E3C865}"/>
    <dgm:cxn modelId="{32AEC22F-8713-4786-880D-64B5B2274716}" type="presParOf" srcId="{8591FC4B-9DAB-48F1-9CFA-F57C2941BCBC}" destId="{20CFA789-F527-49A7-9198-CDAEA1FA5D2A}" srcOrd="0" destOrd="0" presId="urn:microsoft.com/office/officeart/2005/8/layout/radial5"/>
    <dgm:cxn modelId="{CBE49974-90D5-4F92-8DA0-83789712F639}" type="presParOf" srcId="{8591FC4B-9DAB-48F1-9CFA-F57C2941BCBC}" destId="{F2E19CF3-A421-4CA7-8226-E5BB450D09D5}" srcOrd="1" destOrd="0" presId="urn:microsoft.com/office/officeart/2005/8/layout/radial5"/>
    <dgm:cxn modelId="{A19071E3-9B45-42B2-BBDB-64260100494F}" type="presParOf" srcId="{F2E19CF3-A421-4CA7-8226-E5BB450D09D5}" destId="{A34F0CAB-5C3A-4EC5-BF0F-F8A6E63841F4}" srcOrd="0" destOrd="0" presId="urn:microsoft.com/office/officeart/2005/8/layout/radial5"/>
    <dgm:cxn modelId="{8BD2A030-ABFD-4226-891B-431DAE8DEFAB}" type="presParOf" srcId="{8591FC4B-9DAB-48F1-9CFA-F57C2941BCBC}" destId="{BA3C0234-41E8-4E0D-B7A3-D0EA5C1098FD}" srcOrd="2" destOrd="0" presId="urn:microsoft.com/office/officeart/2005/8/layout/radial5"/>
    <dgm:cxn modelId="{81127ED0-9126-40DD-8D77-77E0E3A0AAA1}" type="presParOf" srcId="{8591FC4B-9DAB-48F1-9CFA-F57C2941BCBC}" destId="{01F2A6F3-5B8E-4EC5-94D6-661C1C244B68}" srcOrd="3" destOrd="0" presId="urn:microsoft.com/office/officeart/2005/8/layout/radial5"/>
    <dgm:cxn modelId="{0AA7A42E-5FC0-4098-AEAD-E6E62B627D85}" type="presParOf" srcId="{01F2A6F3-5B8E-4EC5-94D6-661C1C244B68}" destId="{87216419-185B-4026-BC4E-232EE0B7FA18}" srcOrd="0" destOrd="0" presId="urn:microsoft.com/office/officeart/2005/8/layout/radial5"/>
    <dgm:cxn modelId="{344FD5D2-7FF7-40B2-B857-3F2C24CDEEF3}" type="presParOf" srcId="{8591FC4B-9DAB-48F1-9CFA-F57C2941BCBC}" destId="{D8F61DD8-23BF-493E-89AB-F922F67494A9}" srcOrd="4" destOrd="0" presId="urn:microsoft.com/office/officeart/2005/8/layout/radial5"/>
    <dgm:cxn modelId="{3589C000-A9DE-40CA-BCBF-9808F596EB22}" type="presParOf" srcId="{8591FC4B-9DAB-48F1-9CFA-F57C2941BCBC}" destId="{B108D372-4EC3-4A02-ACF8-ED5A2987A1EF}" srcOrd="5" destOrd="0" presId="urn:microsoft.com/office/officeart/2005/8/layout/radial5"/>
    <dgm:cxn modelId="{43D0A270-F14C-4AF2-966F-BCBC626FDE0D}" type="presParOf" srcId="{B108D372-4EC3-4A02-ACF8-ED5A2987A1EF}" destId="{7677A2AE-BD56-49C9-8962-1381BC6ED387}" srcOrd="0" destOrd="0" presId="urn:microsoft.com/office/officeart/2005/8/layout/radial5"/>
    <dgm:cxn modelId="{71F5403A-1AD6-46F4-B211-F79E25421166}" type="presParOf" srcId="{8591FC4B-9DAB-48F1-9CFA-F57C2941BCBC}" destId="{2B88CF17-7719-4277-AAD2-B9EC4B59F3B2}" srcOrd="6" destOrd="0" presId="urn:microsoft.com/office/officeart/2005/8/layout/radial5"/>
    <dgm:cxn modelId="{4D04A3FF-BD39-44A5-A828-E8C1ADCE6023}" type="presParOf" srcId="{8591FC4B-9DAB-48F1-9CFA-F57C2941BCBC}" destId="{A06B3563-CDA9-41C8-A643-3654F4081EC4}" srcOrd="7" destOrd="0" presId="urn:microsoft.com/office/officeart/2005/8/layout/radial5"/>
    <dgm:cxn modelId="{D67F0B1A-56B5-4FF9-A992-B58B92FFA0DE}" type="presParOf" srcId="{A06B3563-CDA9-41C8-A643-3654F4081EC4}" destId="{3292E948-1217-47B1-AAE4-6D98696579ED}" srcOrd="0" destOrd="0" presId="urn:microsoft.com/office/officeart/2005/8/layout/radial5"/>
    <dgm:cxn modelId="{12FE5C15-C2B4-43D4-9E39-7341A62DE98C}" type="presParOf" srcId="{8591FC4B-9DAB-48F1-9CFA-F57C2941BCBC}" destId="{8F5624B9-4474-46BD-9798-0E091953D31B}" srcOrd="8" destOrd="0" presId="urn:microsoft.com/office/officeart/2005/8/layout/radial5"/>
    <dgm:cxn modelId="{48842614-761D-4D82-A222-7593D409AFD6}" type="presParOf" srcId="{8591FC4B-9DAB-48F1-9CFA-F57C2941BCBC}" destId="{87DF81C3-1DB3-4244-8B85-6868795390A6}" srcOrd="9" destOrd="0" presId="urn:microsoft.com/office/officeart/2005/8/layout/radial5"/>
    <dgm:cxn modelId="{36B4BF3A-355E-440F-9CFD-64730C14E647}" type="presParOf" srcId="{87DF81C3-1DB3-4244-8B85-6868795390A6}" destId="{6403771E-536F-47BE-9B4B-C01D78F0481B}" srcOrd="0" destOrd="0" presId="urn:microsoft.com/office/officeart/2005/8/layout/radial5"/>
    <dgm:cxn modelId="{AD3B4344-DF82-42C3-99F0-5C30EA5AE6C5}" type="presParOf" srcId="{8591FC4B-9DAB-48F1-9CFA-F57C2941BCBC}" destId="{0A798554-9758-4364-9BEE-F2950E326B9D}" srcOrd="10" destOrd="0" presId="urn:microsoft.com/office/officeart/2005/8/layout/radial5"/>
    <dgm:cxn modelId="{88A98AB4-77AD-4F11-A5E4-1B457827767C}" type="presParOf" srcId="{8591FC4B-9DAB-48F1-9CFA-F57C2941BCBC}" destId="{F297220D-CF71-4015-A854-85AA3C5D4969}" srcOrd="11" destOrd="0" presId="urn:microsoft.com/office/officeart/2005/8/layout/radial5"/>
    <dgm:cxn modelId="{6D5ACDCA-BD2C-4AA4-93F8-B1449B94C6AE}" type="presParOf" srcId="{F297220D-CF71-4015-A854-85AA3C5D4969}" destId="{3696C290-D898-42CA-B7E5-240A56FB8CF8}" srcOrd="0" destOrd="0" presId="urn:microsoft.com/office/officeart/2005/8/layout/radial5"/>
    <dgm:cxn modelId="{CE7256CD-F0A5-469D-995B-954C6ED7A887}" type="presParOf" srcId="{8591FC4B-9DAB-48F1-9CFA-F57C2941BCBC}" destId="{C04FBD92-21E2-473F-8DB5-7B490AA992C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F94181-4760-441E-8A5C-1211CCC46D0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00A10D-9C32-4EBF-B06D-FC0F0A253F7A}">
      <dgm:prSet phldrT="[Text]"/>
      <dgm:spPr/>
      <dgm:t>
        <a:bodyPr/>
        <a:lstStyle/>
        <a:p>
          <a:r>
            <a:rPr lang="en-US" dirty="0" smtClean="0"/>
            <a:t>Access to Banking for all</a:t>
          </a:r>
          <a:endParaRPr lang="en-US" dirty="0"/>
        </a:p>
      </dgm:t>
    </dgm:pt>
    <dgm:pt modelId="{D2F42671-2F01-4B08-9551-94F06B018E47}" type="parTrans" cxnId="{9F9D841B-7D35-44A5-BA3D-2B73DE5A7EC2}">
      <dgm:prSet/>
      <dgm:spPr/>
      <dgm:t>
        <a:bodyPr/>
        <a:lstStyle/>
        <a:p>
          <a:endParaRPr lang="en-US"/>
        </a:p>
      </dgm:t>
    </dgm:pt>
    <dgm:pt modelId="{D7B50BCE-9FB8-490D-B59A-578C254B48AE}" type="sibTrans" cxnId="{9F9D841B-7D35-44A5-BA3D-2B73DE5A7EC2}">
      <dgm:prSet/>
      <dgm:spPr/>
      <dgm:t>
        <a:bodyPr/>
        <a:lstStyle/>
        <a:p>
          <a:endParaRPr lang="en-US"/>
        </a:p>
      </dgm:t>
    </dgm:pt>
    <dgm:pt modelId="{886999A9-E47E-400C-83E5-464BE3F075F6}">
      <dgm:prSet phldrT="[Text]"/>
      <dgm:spPr/>
      <dgm:t>
        <a:bodyPr/>
        <a:lstStyle/>
        <a:p>
          <a:r>
            <a:rPr lang="en-US" dirty="0" smtClean="0"/>
            <a:t>Unique Identification card</a:t>
          </a:r>
          <a:endParaRPr lang="en-US" dirty="0"/>
        </a:p>
      </dgm:t>
    </dgm:pt>
    <dgm:pt modelId="{AEF1AE7C-B07F-4734-B5C0-90AD6E403149}" type="parTrans" cxnId="{8AE6390A-2AD6-44B7-B376-E65948BC3294}">
      <dgm:prSet/>
      <dgm:spPr/>
      <dgm:t>
        <a:bodyPr/>
        <a:lstStyle/>
        <a:p>
          <a:endParaRPr lang="en-US"/>
        </a:p>
      </dgm:t>
    </dgm:pt>
    <dgm:pt modelId="{F74E92D9-0E57-49E2-8DAB-CAD5D4FAF16C}" type="sibTrans" cxnId="{8AE6390A-2AD6-44B7-B376-E65948BC3294}">
      <dgm:prSet/>
      <dgm:spPr/>
      <dgm:t>
        <a:bodyPr/>
        <a:lstStyle/>
        <a:p>
          <a:endParaRPr lang="en-US"/>
        </a:p>
      </dgm:t>
    </dgm:pt>
    <dgm:pt modelId="{3C33793D-E04B-47CE-BB03-C31113FDACF7}">
      <dgm:prSet phldrT="[Text]"/>
      <dgm:spPr/>
      <dgm:t>
        <a:bodyPr/>
        <a:lstStyle/>
        <a:p>
          <a:r>
            <a:rPr lang="en-US" dirty="0" smtClean="0"/>
            <a:t>Financial Inclusion</a:t>
          </a:r>
          <a:endParaRPr lang="en-US" dirty="0"/>
        </a:p>
      </dgm:t>
    </dgm:pt>
    <dgm:pt modelId="{CFCE06BE-6DBD-4B38-8637-E5BBE977AF95}" type="parTrans" cxnId="{82D4C6DF-5F02-4092-995A-29F035AD310E}">
      <dgm:prSet/>
      <dgm:spPr/>
      <dgm:t>
        <a:bodyPr/>
        <a:lstStyle/>
        <a:p>
          <a:endParaRPr lang="en-US"/>
        </a:p>
      </dgm:t>
    </dgm:pt>
    <dgm:pt modelId="{E6CCC81B-2284-4552-87D3-A0812AE14B5A}" type="sibTrans" cxnId="{82D4C6DF-5F02-4092-995A-29F035AD310E}">
      <dgm:prSet/>
      <dgm:spPr/>
      <dgm:t>
        <a:bodyPr/>
        <a:lstStyle/>
        <a:p>
          <a:endParaRPr lang="en-US"/>
        </a:p>
      </dgm:t>
    </dgm:pt>
    <dgm:pt modelId="{FE37C97F-E77B-4EA7-9A2C-645CCF418F94}">
      <dgm:prSet phldrT="[Text]"/>
      <dgm:spPr/>
      <dgm:t>
        <a:bodyPr/>
        <a:lstStyle/>
        <a:p>
          <a:r>
            <a:rPr lang="en-US" dirty="0" smtClean="0"/>
            <a:t>Databases for Transfer</a:t>
          </a:r>
          <a:endParaRPr lang="en-US" dirty="0"/>
        </a:p>
      </dgm:t>
    </dgm:pt>
    <dgm:pt modelId="{3ED26891-E9D3-4338-9085-B7553D2115E3}" type="parTrans" cxnId="{ED9F07BB-BA60-41D1-97C5-71C49EB1513A}">
      <dgm:prSet/>
      <dgm:spPr/>
      <dgm:t>
        <a:bodyPr/>
        <a:lstStyle/>
        <a:p>
          <a:endParaRPr lang="en-US"/>
        </a:p>
      </dgm:t>
    </dgm:pt>
    <dgm:pt modelId="{BD87F473-D9E3-47B8-A65F-C515D77B9488}" type="sibTrans" cxnId="{ED9F07BB-BA60-41D1-97C5-71C49EB1513A}">
      <dgm:prSet/>
      <dgm:spPr/>
      <dgm:t>
        <a:bodyPr/>
        <a:lstStyle/>
        <a:p>
          <a:endParaRPr lang="en-US"/>
        </a:p>
      </dgm:t>
    </dgm:pt>
    <dgm:pt modelId="{AF5FACDB-3FA6-4E54-9FF8-A75C836F773C}">
      <dgm:prSet phldrT="[Text]"/>
      <dgm:spPr/>
      <dgm:t>
        <a:bodyPr/>
        <a:lstStyle/>
        <a:p>
          <a:r>
            <a:rPr lang="en-US" dirty="0" smtClean="0"/>
            <a:t>Transfer Mechanism</a:t>
          </a:r>
          <a:endParaRPr lang="en-US" dirty="0"/>
        </a:p>
      </dgm:t>
    </dgm:pt>
    <dgm:pt modelId="{2FA129FD-251E-46FF-A81E-E33352AD11D3}" type="parTrans" cxnId="{565E145B-C0FF-4C18-8817-8F07EC82807F}">
      <dgm:prSet/>
      <dgm:spPr/>
      <dgm:t>
        <a:bodyPr/>
        <a:lstStyle/>
        <a:p>
          <a:endParaRPr lang="en-US"/>
        </a:p>
      </dgm:t>
    </dgm:pt>
    <dgm:pt modelId="{0772476D-07A2-4E95-8927-EFDEE2649252}" type="sibTrans" cxnId="{565E145B-C0FF-4C18-8817-8F07EC82807F}">
      <dgm:prSet/>
      <dgm:spPr/>
      <dgm:t>
        <a:bodyPr/>
        <a:lstStyle/>
        <a:p>
          <a:endParaRPr lang="en-US"/>
        </a:p>
      </dgm:t>
    </dgm:pt>
    <dgm:pt modelId="{D36A1AC3-E7B1-4BD0-B46D-CD7247AF38F5}">
      <dgm:prSet phldrT="[Text]"/>
      <dgm:spPr/>
      <dgm:t>
        <a:bodyPr/>
        <a:lstStyle/>
        <a:p>
          <a:r>
            <a:rPr lang="en-US" dirty="0" smtClean="0"/>
            <a:t>Databases Linked with Unique ID</a:t>
          </a:r>
          <a:endParaRPr lang="en-US" dirty="0"/>
        </a:p>
      </dgm:t>
    </dgm:pt>
    <dgm:pt modelId="{7E6850F4-FEA6-4D92-88E0-688D9BDC21C7}" type="parTrans" cxnId="{3C1ABD29-735F-4BBC-AA8B-273BBDBD320E}">
      <dgm:prSet/>
      <dgm:spPr/>
      <dgm:t>
        <a:bodyPr/>
        <a:lstStyle/>
        <a:p>
          <a:endParaRPr lang="en-US"/>
        </a:p>
      </dgm:t>
    </dgm:pt>
    <dgm:pt modelId="{A0A364B9-457D-40DD-B6F7-2AFFE01842C7}" type="sibTrans" cxnId="{3C1ABD29-735F-4BBC-AA8B-273BBDBD320E}">
      <dgm:prSet/>
      <dgm:spPr/>
      <dgm:t>
        <a:bodyPr/>
        <a:lstStyle/>
        <a:p>
          <a:endParaRPr lang="en-US"/>
        </a:p>
      </dgm:t>
    </dgm:pt>
    <dgm:pt modelId="{18465BE5-8E5F-4AF6-8217-E26E32FB7B0D}" type="pres">
      <dgm:prSet presAssocID="{49F94181-4760-441E-8A5C-1211CCC46D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D93C3-0F17-45F0-89D0-36B54034202A}" type="pres">
      <dgm:prSet presAssocID="{9F00A10D-9C32-4EBF-B06D-FC0F0A253F7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B7C-CBCF-4F45-BA8F-FAC8AC17BAB7}" type="pres">
      <dgm:prSet presAssocID="{9F00A10D-9C32-4EBF-B06D-FC0F0A253F7A}" presName="spNode" presStyleCnt="0"/>
      <dgm:spPr/>
    </dgm:pt>
    <dgm:pt modelId="{2E8C2544-5ECE-4BCF-8190-4D4A61BA9F8F}" type="pres">
      <dgm:prSet presAssocID="{D7B50BCE-9FB8-490D-B59A-578C254B48AE}" presName="sibTrans" presStyleLbl="sibTrans1D1" presStyleIdx="0" presStyleCnt="6"/>
      <dgm:spPr/>
      <dgm:t>
        <a:bodyPr/>
        <a:lstStyle/>
        <a:p>
          <a:endParaRPr lang="en-US"/>
        </a:p>
      </dgm:t>
    </dgm:pt>
    <dgm:pt modelId="{00B26A96-4B8F-47A1-8E19-77D67497C602}" type="pres">
      <dgm:prSet presAssocID="{886999A9-E47E-400C-83E5-464BE3F075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0A343-7F1B-445D-9C72-F7BAC6A75E32}" type="pres">
      <dgm:prSet presAssocID="{886999A9-E47E-400C-83E5-464BE3F075F6}" presName="spNode" presStyleCnt="0"/>
      <dgm:spPr/>
    </dgm:pt>
    <dgm:pt modelId="{2EB59CD3-3799-43F7-A906-29EC2B90C73F}" type="pres">
      <dgm:prSet presAssocID="{F74E92D9-0E57-49E2-8DAB-CAD5D4FAF16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739EE060-FE2A-4458-B921-F62ABE00E4E8}" type="pres">
      <dgm:prSet presAssocID="{3C33793D-E04B-47CE-BB03-C31113FDACF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FD966-F55C-44D5-A405-C01AB36B3985}" type="pres">
      <dgm:prSet presAssocID="{3C33793D-E04B-47CE-BB03-C31113FDACF7}" presName="spNode" presStyleCnt="0"/>
      <dgm:spPr/>
    </dgm:pt>
    <dgm:pt modelId="{DB1A56A6-80AA-45E0-BD66-265B62187C52}" type="pres">
      <dgm:prSet presAssocID="{E6CCC81B-2284-4552-87D3-A0812AE14B5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FD33110C-1748-4828-92BA-A118C525B99F}" type="pres">
      <dgm:prSet presAssocID="{FE37C97F-E77B-4EA7-9A2C-645CCF418F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D3B35-1F29-4B2C-BE36-1A0B90B820D2}" type="pres">
      <dgm:prSet presAssocID="{FE37C97F-E77B-4EA7-9A2C-645CCF418F94}" presName="spNode" presStyleCnt="0"/>
      <dgm:spPr/>
    </dgm:pt>
    <dgm:pt modelId="{061272E9-AD2F-4D21-9096-23406F98F519}" type="pres">
      <dgm:prSet presAssocID="{BD87F473-D9E3-47B8-A65F-C515D77B948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52D70D0-6105-4105-B59F-AB6EE60C66F3}" type="pres">
      <dgm:prSet presAssocID="{D36A1AC3-E7B1-4BD0-B46D-CD7247AF38F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EA796-04D8-421E-AEE8-71850FF5A9BE}" type="pres">
      <dgm:prSet presAssocID="{D36A1AC3-E7B1-4BD0-B46D-CD7247AF38F5}" presName="spNode" presStyleCnt="0"/>
      <dgm:spPr/>
    </dgm:pt>
    <dgm:pt modelId="{CCC74FDE-B405-42A3-B69A-7322412EFD2B}" type="pres">
      <dgm:prSet presAssocID="{A0A364B9-457D-40DD-B6F7-2AFFE01842C7}" presName="sibTrans" presStyleLbl="sibTrans1D1" presStyleIdx="4" presStyleCnt="6"/>
      <dgm:spPr/>
      <dgm:t>
        <a:bodyPr/>
        <a:lstStyle/>
        <a:p>
          <a:endParaRPr lang="en-US"/>
        </a:p>
      </dgm:t>
    </dgm:pt>
    <dgm:pt modelId="{E449C2EF-4F5E-42D9-8904-D5763E3A2A22}" type="pres">
      <dgm:prSet presAssocID="{AF5FACDB-3FA6-4E54-9FF8-A75C836F77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7858C-DCE6-4E06-BCA8-C22AE7E4482F}" type="pres">
      <dgm:prSet presAssocID="{AF5FACDB-3FA6-4E54-9FF8-A75C836F773C}" presName="spNode" presStyleCnt="0"/>
      <dgm:spPr/>
    </dgm:pt>
    <dgm:pt modelId="{B3F3C981-CC70-4776-A5DE-2CC29B0C6EC5}" type="pres">
      <dgm:prSet presAssocID="{0772476D-07A2-4E95-8927-EFDEE2649252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7D9FEABB-B173-4776-B29A-93FFB536FE49}" type="presOf" srcId="{FE37C97F-E77B-4EA7-9A2C-645CCF418F94}" destId="{FD33110C-1748-4828-92BA-A118C525B99F}" srcOrd="0" destOrd="0" presId="urn:microsoft.com/office/officeart/2005/8/layout/cycle6"/>
    <dgm:cxn modelId="{D6E57227-106C-49F8-AFD9-A90734D853EC}" type="presOf" srcId="{49F94181-4760-441E-8A5C-1211CCC46D09}" destId="{18465BE5-8E5F-4AF6-8217-E26E32FB7B0D}" srcOrd="0" destOrd="0" presId="urn:microsoft.com/office/officeart/2005/8/layout/cycle6"/>
    <dgm:cxn modelId="{5595E29C-B4F8-485A-BBB3-A93BD5D18C2B}" type="presOf" srcId="{F74E92D9-0E57-49E2-8DAB-CAD5D4FAF16C}" destId="{2EB59CD3-3799-43F7-A906-29EC2B90C73F}" srcOrd="0" destOrd="0" presId="urn:microsoft.com/office/officeart/2005/8/layout/cycle6"/>
    <dgm:cxn modelId="{9C758848-A169-4641-8AA1-4DAF1E9A7668}" type="presOf" srcId="{A0A364B9-457D-40DD-B6F7-2AFFE01842C7}" destId="{CCC74FDE-B405-42A3-B69A-7322412EFD2B}" srcOrd="0" destOrd="0" presId="urn:microsoft.com/office/officeart/2005/8/layout/cycle6"/>
    <dgm:cxn modelId="{CE833903-9951-4261-A737-8EB95A8E18AB}" type="presOf" srcId="{BD87F473-D9E3-47B8-A65F-C515D77B9488}" destId="{061272E9-AD2F-4D21-9096-23406F98F519}" srcOrd="0" destOrd="0" presId="urn:microsoft.com/office/officeart/2005/8/layout/cycle6"/>
    <dgm:cxn modelId="{1106BD1E-2854-4990-8A68-A7DFD481AEB1}" type="presOf" srcId="{886999A9-E47E-400C-83E5-464BE3F075F6}" destId="{00B26A96-4B8F-47A1-8E19-77D67497C602}" srcOrd="0" destOrd="0" presId="urn:microsoft.com/office/officeart/2005/8/layout/cycle6"/>
    <dgm:cxn modelId="{8AE6390A-2AD6-44B7-B376-E65948BC3294}" srcId="{49F94181-4760-441E-8A5C-1211CCC46D09}" destId="{886999A9-E47E-400C-83E5-464BE3F075F6}" srcOrd="1" destOrd="0" parTransId="{AEF1AE7C-B07F-4734-B5C0-90AD6E403149}" sibTransId="{F74E92D9-0E57-49E2-8DAB-CAD5D4FAF16C}"/>
    <dgm:cxn modelId="{E87A9502-C2CD-47DE-88A2-0262DC1A11D1}" type="presOf" srcId="{D36A1AC3-E7B1-4BD0-B46D-CD7247AF38F5}" destId="{852D70D0-6105-4105-B59F-AB6EE60C66F3}" srcOrd="0" destOrd="0" presId="urn:microsoft.com/office/officeart/2005/8/layout/cycle6"/>
    <dgm:cxn modelId="{FBCD786F-DD8A-4116-80B1-C464B1EB0A21}" type="presOf" srcId="{AF5FACDB-3FA6-4E54-9FF8-A75C836F773C}" destId="{E449C2EF-4F5E-42D9-8904-D5763E3A2A22}" srcOrd="0" destOrd="0" presId="urn:microsoft.com/office/officeart/2005/8/layout/cycle6"/>
    <dgm:cxn modelId="{3C1ABD29-735F-4BBC-AA8B-273BBDBD320E}" srcId="{49F94181-4760-441E-8A5C-1211CCC46D09}" destId="{D36A1AC3-E7B1-4BD0-B46D-CD7247AF38F5}" srcOrd="4" destOrd="0" parTransId="{7E6850F4-FEA6-4D92-88E0-688D9BDC21C7}" sibTransId="{A0A364B9-457D-40DD-B6F7-2AFFE01842C7}"/>
    <dgm:cxn modelId="{721063A2-0A29-49E7-AD66-0419A0470003}" type="presOf" srcId="{9F00A10D-9C32-4EBF-B06D-FC0F0A253F7A}" destId="{B24D93C3-0F17-45F0-89D0-36B54034202A}" srcOrd="0" destOrd="0" presId="urn:microsoft.com/office/officeart/2005/8/layout/cycle6"/>
    <dgm:cxn modelId="{9F9D841B-7D35-44A5-BA3D-2B73DE5A7EC2}" srcId="{49F94181-4760-441E-8A5C-1211CCC46D09}" destId="{9F00A10D-9C32-4EBF-B06D-FC0F0A253F7A}" srcOrd="0" destOrd="0" parTransId="{D2F42671-2F01-4B08-9551-94F06B018E47}" sibTransId="{D7B50BCE-9FB8-490D-B59A-578C254B48AE}"/>
    <dgm:cxn modelId="{82D4C6DF-5F02-4092-995A-29F035AD310E}" srcId="{49F94181-4760-441E-8A5C-1211CCC46D09}" destId="{3C33793D-E04B-47CE-BB03-C31113FDACF7}" srcOrd="2" destOrd="0" parTransId="{CFCE06BE-6DBD-4B38-8637-E5BBE977AF95}" sibTransId="{E6CCC81B-2284-4552-87D3-A0812AE14B5A}"/>
    <dgm:cxn modelId="{90425406-C61D-49C6-9F3E-17AE02F611EC}" type="presOf" srcId="{E6CCC81B-2284-4552-87D3-A0812AE14B5A}" destId="{DB1A56A6-80AA-45E0-BD66-265B62187C52}" srcOrd="0" destOrd="0" presId="urn:microsoft.com/office/officeart/2005/8/layout/cycle6"/>
    <dgm:cxn modelId="{ED9F07BB-BA60-41D1-97C5-71C49EB1513A}" srcId="{49F94181-4760-441E-8A5C-1211CCC46D09}" destId="{FE37C97F-E77B-4EA7-9A2C-645CCF418F94}" srcOrd="3" destOrd="0" parTransId="{3ED26891-E9D3-4338-9085-B7553D2115E3}" sibTransId="{BD87F473-D9E3-47B8-A65F-C515D77B9488}"/>
    <dgm:cxn modelId="{6AA803D9-546D-4082-93A7-770144723C42}" type="presOf" srcId="{D7B50BCE-9FB8-490D-B59A-578C254B48AE}" destId="{2E8C2544-5ECE-4BCF-8190-4D4A61BA9F8F}" srcOrd="0" destOrd="0" presId="urn:microsoft.com/office/officeart/2005/8/layout/cycle6"/>
    <dgm:cxn modelId="{C79F42DC-0569-45D3-9EA2-4DF4D9436DA7}" type="presOf" srcId="{3C33793D-E04B-47CE-BB03-C31113FDACF7}" destId="{739EE060-FE2A-4458-B921-F62ABE00E4E8}" srcOrd="0" destOrd="0" presId="urn:microsoft.com/office/officeart/2005/8/layout/cycle6"/>
    <dgm:cxn modelId="{7B12231E-7C6B-44C5-8704-0FD0634890FD}" type="presOf" srcId="{0772476D-07A2-4E95-8927-EFDEE2649252}" destId="{B3F3C981-CC70-4776-A5DE-2CC29B0C6EC5}" srcOrd="0" destOrd="0" presId="urn:microsoft.com/office/officeart/2005/8/layout/cycle6"/>
    <dgm:cxn modelId="{565E145B-C0FF-4C18-8817-8F07EC82807F}" srcId="{49F94181-4760-441E-8A5C-1211CCC46D09}" destId="{AF5FACDB-3FA6-4E54-9FF8-A75C836F773C}" srcOrd="5" destOrd="0" parTransId="{2FA129FD-251E-46FF-A81E-E33352AD11D3}" sibTransId="{0772476D-07A2-4E95-8927-EFDEE2649252}"/>
    <dgm:cxn modelId="{B20462E3-F680-4D4D-8BD2-FD108042F3EF}" type="presParOf" srcId="{18465BE5-8E5F-4AF6-8217-E26E32FB7B0D}" destId="{B24D93C3-0F17-45F0-89D0-36B54034202A}" srcOrd="0" destOrd="0" presId="urn:microsoft.com/office/officeart/2005/8/layout/cycle6"/>
    <dgm:cxn modelId="{C558D094-AF55-449C-8C21-DAB6CCBEDD90}" type="presParOf" srcId="{18465BE5-8E5F-4AF6-8217-E26E32FB7B0D}" destId="{19C74B7C-CBCF-4F45-BA8F-FAC8AC17BAB7}" srcOrd="1" destOrd="0" presId="urn:microsoft.com/office/officeart/2005/8/layout/cycle6"/>
    <dgm:cxn modelId="{58F81128-90DF-43A0-BA3B-662E7EE9961D}" type="presParOf" srcId="{18465BE5-8E5F-4AF6-8217-E26E32FB7B0D}" destId="{2E8C2544-5ECE-4BCF-8190-4D4A61BA9F8F}" srcOrd="2" destOrd="0" presId="urn:microsoft.com/office/officeart/2005/8/layout/cycle6"/>
    <dgm:cxn modelId="{FB526746-7F18-4D75-A000-6FE0968BC5F9}" type="presParOf" srcId="{18465BE5-8E5F-4AF6-8217-E26E32FB7B0D}" destId="{00B26A96-4B8F-47A1-8E19-77D67497C602}" srcOrd="3" destOrd="0" presId="urn:microsoft.com/office/officeart/2005/8/layout/cycle6"/>
    <dgm:cxn modelId="{41C962BF-3259-4905-B9CD-FEFAB334EC77}" type="presParOf" srcId="{18465BE5-8E5F-4AF6-8217-E26E32FB7B0D}" destId="{9A10A343-7F1B-445D-9C72-F7BAC6A75E32}" srcOrd="4" destOrd="0" presId="urn:microsoft.com/office/officeart/2005/8/layout/cycle6"/>
    <dgm:cxn modelId="{C99C6C12-0141-47AD-9188-F5AEA29E2399}" type="presParOf" srcId="{18465BE5-8E5F-4AF6-8217-E26E32FB7B0D}" destId="{2EB59CD3-3799-43F7-A906-29EC2B90C73F}" srcOrd="5" destOrd="0" presId="urn:microsoft.com/office/officeart/2005/8/layout/cycle6"/>
    <dgm:cxn modelId="{9C1DEAAD-F987-4D25-A7B3-7DCBE9E1F723}" type="presParOf" srcId="{18465BE5-8E5F-4AF6-8217-E26E32FB7B0D}" destId="{739EE060-FE2A-4458-B921-F62ABE00E4E8}" srcOrd="6" destOrd="0" presId="urn:microsoft.com/office/officeart/2005/8/layout/cycle6"/>
    <dgm:cxn modelId="{3C9C734F-D82A-4BA9-8224-DE6E031C5F2A}" type="presParOf" srcId="{18465BE5-8E5F-4AF6-8217-E26E32FB7B0D}" destId="{E1CFD966-F55C-44D5-A405-C01AB36B3985}" srcOrd="7" destOrd="0" presId="urn:microsoft.com/office/officeart/2005/8/layout/cycle6"/>
    <dgm:cxn modelId="{FAA1BB2A-4E56-4FCD-8AFA-5CFBB8E691BE}" type="presParOf" srcId="{18465BE5-8E5F-4AF6-8217-E26E32FB7B0D}" destId="{DB1A56A6-80AA-45E0-BD66-265B62187C52}" srcOrd="8" destOrd="0" presId="urn:microsoft.com/office/officeart/2005/8/layout/cycle6"/>
    <dgm:cxn modelId="{226AF3ED-C50F-48CA-8196-861F9F5D6825}" type="presParOf" srcId="{18465BE5-8E5F-4AF6-8217-E26E32FB7B0D}" destId="{FD33110C-1748-4828-92BA-A118C525B99F}" srcOrd="9" destOrd="0" presId="urn:microsoft.com/office/officeart/2005/8/layout/cycle6"/>
    <dgm:cxn modelId="{8A123492-B882-4DD5-82D5-1D7507D0A8A8}" type="presParOf" srcId="{18465BE5-8E5F-4AF6-8217-E26E32FB7B0D}" destId="{F87D3B35-1F29-4B2C-BE36-1A0B90B820D2}" srcOrd="10" destOrd="0" presId="urn:microsoft.com/office/officeart/2005/8/layout/cycle6"/>
    <dgm:cxn modelId="{4F0D5A7E-7D68-4B20-AD86-88A40970A661}" type="presParOf" srcId="{18465BE5-8E5F-4AF6-8217-E26E32FB7B0D}" destId="{061272E9-AD2F-4D21-9096-23406F98F519}" srcOrd="11" destOrd="0" presId="urn:microsoft.com/office/officeart/2005/8/layout/cycle6"/>
    <dgm:cxn modelId="{3A8DF8A6-C98E-448D-8BB1-8D85B7DD3816}" type="presParOf" srcId="{18465BE5-8E5F-4AF6-8217-E26E32FB7B0D}" destId="{852D70D0-6105-4105-B59F-AB6EE60C66F3}" srcOrd="12" destOrd="0" presId="urn:microsoft.com/office/officeart/2005/8/layout/cycle6"/>
    <dgm:cxn modelId="{AB579D72-B232-40DD-99CF-8B288CE3B588}" type="presParOf" srcId="{18465BE5-8E5F-4AF6-8217-E26E32FB7B0D}" destId="{6C2EA796-04D8-421E-AEE8-71850FF5A9BE}" srcOrd="13" destOrd="0" presId="urn:microsoft.com/office/officeart/2005/8/layout/cycle6"/>
    <dgm:cxn modelId="{68F94CA7-B4E5-4EA3-9E49-4C94400AAC53}" type="presParOf" srcId="{18465BE5-8E5F-4AF6-8217-E26E32FB7B0D}" destId="{CCC74FDE-B405-42A3-B69A-7322412EFD2B}" srcOrd="14" destOrd="0" presId="urn:microsoft.com/office/officeart/2005/8/layout/cycle6"/>
    <dgm:cxn modelId="{3554814C-4CF8-4759-AA88-3AA3BE420A7F}" type="presParOf" srcId="{18465BE5-8E5F-4AF6-8217-E26E32FB7B0D}" destId="{E449C2EF-4F5E-42D9-8904-D5763E3A2A22}" srcOrd="15" destOrd="0" presId="urn:microsoft.com/office/officeart/2005/8/layout/cycle6"/>
    <dgm:cxn modelId="{2AC8360E-9F3E-46CA-A63A-9DC7DC9D2D12}" type="presParOf" srcId="{18465BE5-8E5F-4AF6-8217-E26E32FB7B0D}" destId="{FE97858C-DCE6-4E06-BCA8-C22AE7E4482F}" srcOrd="16" destOrd="0" presId="urn:microsoft.com/office/officeart/2005/8/layout/cycle6"/>
    <dgm:cxn modelId="{DDA1BE94-3805-49F3-8D8A-BCE5AD04F5CB}" type="presParOf" srcId="{18465BE5-8E5F-4AF6-8217-E26E32FB7B0D}" destId="{B3F3C981-CC70-4776-A5DE-2CC29B0C6EC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FA789-F527-49A7-9198-CDAEA1FA5D2A}">
      <dsp:nvSpPr>
        <dsp:cNvPr id="0" name=""/>
        <dsp:cNvSpPr/>
      </dsp:nvSpPr>
      <dsp:spPr>
        <a:xfrm>
          <a:off x="3600617" y="2190917"/>
          <a:ext cx="1561765" cy="15617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Benefits of DCT in Indian Context</a:t>
          </a:r>
          <a:endParaRPr lang="en-US" sz="1800" kern="1200" dirty="0"/>
        </a:p>
      </dsp:txBody>
      <dsp:txXfrm>
        <a:off x="3829332" y="2419632"/>
        <a:ext cx="1104335" cy="1104335"/>
      </dsp:txXfrm>
    </dsp:sp>
    <dsp:sp modelId="{F2E19CF3-A421-4CA7-8226-E5BB450D09D5}">
      <dsp:nvSpPr>
        <dsp:cNvPr id="0" name=""/>
        <dsp:cNvSpPr/>
      </dsp:nvSpPr>
      <dsp:spPr>
        <a:xfrm rot="16200000">
          <a:off x="4215907" y="1622351"/>
          <a:ext cx="331185" cy="53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265585" y="1778229"/>
        <a:ext cx="231830" cy="318600"/>
      </dsp:txXfrm>
    </dsp:sp>
    <dsp:sp modelId="{BA3C0234-41E8-4E0D-B7A3-D0EA5C1098FD}">
      <dsp:nvSpPr>
        <dsp:cNvPr id="0" name=""/>
        <dsp:cNvSpPr/>
      </dsp:nvSpPr>
      <dsp:spPr>
        <a:xfrm>
          <a:off x="3600617" y="4274"/>
          <a:ext cx="1561765" cy="15617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Reduce Corruption</a:t>
          </a:r>
          <a:endParaRPr lang="en-US" sz="1600" kern="1200" dirty="0"/>
        </a:p>
      </dsp:txBody>
      <dsp:txXfrm>
        <a:off x="3829332" y="232989"/>
        <a:ext cx="1104335" cy="1104335"/>
      </dsp:txXfrm>
    </dsp:sp>
    <dsp:sp modelId="{01F2A6F3-5B8E-4EC5-94D6-661C1C244B68}">
      <dsp:nvSpPr>
        <dsp:cNvPr id="0" name=""/>
        <dsp:cNvSpPr/>
      </dsp:nvSpPr>
      <dsp:spPr>
        <a:xfrm rot="19800000">
          <a:off x="5154634" y="2164325"/>
          <a:ext cx="331185" cy="53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161290" y="2295364"/>
        <a:ext cx="231830" cy="318600"/>
      </dsp:txXfrm>
    </dsp:sp>
    <dsp:sp modelId="{D8F61DD8-23BF-493E-89AB-F922F67494A9}">
      <dsp:nvSpPr>
        <dsp:cNvPr id="0" name=""/>
        <dsp:cNvSpPr/>
      </dsp:nvSpPr>
      <dsp:spPr>
        <a:xfrm>
          <a:off x="5494305" y="1097595"/>
          <a:ext cx="1561765" cy="15617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Eliminate Wastage</a:t>
          </a:r>
          <a:endParaRPr lang="en-US" sz="1600" kern="1200" dirty="0"/>
        </a:p>
      </dsp:txBody>
      <dsp:txXfrm>
        <a:off x="5723020" y="1326310"/>
        <a:ext cx="1104335" cy="1104335"/>
      </dsp:txXfrm>
    </dsp:sp>
    <dsp:sp modelId="{B108D372-4EC3-4A02-ACF8-ED5A2987A1EF}">
      <dsp:nvSpPr>
        <dsp:cNvPr id="0" name=""/>
        <dsp:cNvSpPr/>
      </dsp:nvSpPr>
      <dsp:spPr>
        <a:xfrm rot="1800000">
          <a:off x="5154634" y="3248274"/>
          <a:ext cx="331185" cy="53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161290" y="3329635"/>
        <a:ext cx="231830" cy="318600"/>
      </dsp:txXfrm>
    </dsp:sp>
    <dsp:sp modelId="{2B88CF17-7719-4277-AAD2-B9EC4B59F3B2}">
      <dsp:nvSpPr>
        <dsp:cNvPr id="0" name=""/>
        <dsp:cNvSpPr/>
      </dsp:nvSpPr>
      <dsp:spPr>
        <a:xfrm>
          <a:off x="5494305" y="3284238"/>
          <a:ext cx="1561765" cy="15617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Reduce Administrative cost</a:t>
          </a:r>
          <a:endParaRPr lang="en-US" sz="1600" kern="1200" dirty="0"/>
        </a:p>
      </dsp:txBody>
      <dsp:txXfrm>
        <a:off x="5723020" y="3512953"/>
        <a:ext cx="1104335" cy="1104335"/>
      </dsp:txXfrm>
    </dsp:sp>
    <dsp:sp modelId="{A06B3563-CDA9-41C8-A643-3654F4081EC4}">
      <dsp:nvSpPr>
        <dsp:cNvPr id="0" name=""/>
        <dsp:cNvSpPr/>
      </dsp:nvSpPr>
      <dsp:spPr>
        <a:xfrm rot="5400000">
          <a:off x="4215907" y="3790248"/>
          <a:ext cx="331185" cy="53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265585" y="3846771"/>
        <a:ext cx="231830" cy="318600"/>
      </dsp:txXfrm>
    </dsp:sp>
    <dsp:sp modelId="{8F5624B9-4474-46BD-9798-0E091953D31B}">
      <dsp:nvSpPr>
        <dsp:cNvPr id="0" name=""/>
        <dsp:cNvSpPr/>
      </dsp:nvSpPr>
      <dsp:spPr>
        <a:xfrm>
          <a:off x="3600617" y="4377560"/>
          <a:ext cx="1561765" cy="15617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Frees Administrative System</a:t>
          </a:r>
          <a:endParaRPr lang="en-US" sz="1600" kern="1200" dirty="0"/>
        </a:p>
      </dsp:txBody>
      <dsp:txXfrm>
        <a:off x="3829332" y="4606275"/>
        <a:ext cx="1104335" cy="1104335"/>
      </dsp:txXfrm>
    </dsp:sp>
    <dsp:sp modelId="{87DF81C3-1DB3-4244-8B85-6868795390A6}">
      <dsp:nvSpPr>
        <dsp:cNvPr id="0" name=""/>
        <dsp:cNvSpPr/>
      </dsp:nvSpPr>
      <dsp:spPr>
        <a:xfrm rot="9000000">
          <a:off x="3277180" y="3248274"/>
          <a:ext cx="331185" cy="53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369879" y="3329635"/>
        <a:ext cx="231830" cy="318600"/>
      </dsp:txXfrm>
    </dsp:sp>
    <dsp:sp modelId="{0A798554-9758-4364-9BEE-F2950E326B9D}">
      <dsp:nvSpPr>
        <dsp:cNvPr id="0" name=""/>
        <dsp:cNvSpPr/>
      </dsp:nvSpPr>
      <dsp:spPr>
        <a:xfrm>
          <a:off x="1706929" y="3284238"/>
          <a:ext cx="1561765" cy="156176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Consolidate Cash Transfer</a:t>
          </a:r>
          <a:endParaRPr lang="en-US" sz="1600" kern="1200" dirty="0"/>
        </a:p>
      </dsp:txBody>
      <dsp:txXfrm>
        <a:off x="1935644" y="3512953"/>
        <a:ext cx="1104335" cy="1104335"/>
      </dsp:txXfrm>
    </dsp:sp>
    <dsp:sp modelId="{F297220D-CF71-4015-A854-85AA3C5D4969}">
      <dsp:nvSpPr>
        <dsp:cNvPr id="0" name=""/>
        <dsp:cNvSpPr/>
      </dsp:nvSpPr>
      <dsp:spPr>
        <a:xfrm rot="12600000">
          <a:off x="3277180" y="2164325"/>
          <a:ext cx="331185" cy="53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369879" y="2295364"/>
        <a:ext cx="231830" cy="318600"/>
      </dsp:txXfrm>
    </dsp:sp>
    <dsp:sp modelId="{C04FBD92-21E2-473F-8DB5-7B490AA992C8}">
      <dsp:nvSpPr>
        <dsp:cNvPr id="0" name=""/>
        <dsp:cNvSpPr/>
      </dsp:nvSpPr>
      <dsp:spPr>
        <a:xfrm>
          <a:off x="1706929" y="1097595"/>
          <a:ext cx="1561765" cy="15617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Reduce Duplication</a:t>
          </a:r>
          <a:endParaRPr lang="en-US" sz="1600" kern="1200" dirty="0"/>
        </a:p>
      </dsp:txBody>
      <dsp:txXfrm>
        <a:off x="1935644" y="1326310"/>
        <a:ext cx="1104335" cy="1104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D93C3-0F17-45F0-89D0-36B54034202A}">
      <dsp:nvSpPr>
        <dsp:cNvPr id="0" name=""/>
        <dsp:cNvSpPr/>
      </dsp:nvSpPr>
      <dsp:spPr>
        <a:xfrm>
          <a:off x="3684054" y="1222"/>
          <a:ext cx="1394891" cy="906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Access to Banking for all</a:t>
          </a:r>
          <a:endParaRPr lang="en-US" sz="1500" kern="1200" dirty="0"/>
        </a:p>
      </dsp:txBody>
      <dsp:txXfrm>
        <a:off x="3728314" y="45482"/>
        <a:ext cx="1306371" cy="818159"/>
      </dsp:txXfrm>
    </dsp:sp>
    <dsp:sp modelId="{2E8C2544-5ECE-4BCF-8190-4D4A61BA9F8F}">
      <dsp:nvSpPr>
        <dsp:cNvPr id="0" name=""/>
        <dsp:cNvSpPr/>
      </dsp:nvSpPr>
      <dsp:spPr>
        <a:xfrm>
          <a:off x="2245262" y="454561"/>
          <a:ext cx="4272475" cy="4272475"/>
        </a:xfrm>
        <a:custGeom>
          <a:avLst/>
          <a:gdLst/>
          <a:ahLst/>
          <a:cxnLst/>
          <a:rect l="0" t="0" r="0" b="0"/>
          <a:pathLst>
            <a:path>
              <a:moveTo>
                <a:pt x="2842599" y="120161"/>
              </a:moveTo>
              <a:arcTo wR="2136237" hR="2136237" stAng="17358519" swAng="15013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26A96-4B8F-47A1-8E19-77D67497C602}">
      <dsp:nvSpPr>
        <dsp:cNvPr id="0" name=""/>
        <dsp:cNvSpPr/>
      </dsp:nvSpPr>
      <dsp:spPr>
        <a:xfrm>
          <a:off x="5534090" y="1069340"/>
          <a:ext cx="1394891" cy="906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Unique Identification card</a:t>
          </a:r>
          <a:endParaRPr lang="en-US" sz="1500" kern="1200" dirty="0"/>
        </a:p>
      </dsp:txBody>
      <dsp:txXfrm>
        <a:off x="5578350" y="1113600"/>
        <a:ext cx="1306371" cy="818159"/>
      </dsp:txXfrm>
    </dsp:sp>
    <dsp:sp modelId="{2EB59CD3-3799-43F7-A906-29EC2B90C73F}">
      <dsp:nvSpPr>
        <dsp:cNvPr id="0" name=""/>
        <dsp:cNvSpPr/>
      </dsp:nvSpPr>
      <dsp:spPr>
        <a:xfrm>
          <a:off x="2245262" y="454561"/>
          <a:ext cx="4272475" cy="4272475"/>
        </a:xfrm>
        <a:custGeom>
          <a:avLst/>
          <a:gdLst/>
          <a:ahLst/>
          <a:cxnLst/>
          <a:rect l="0" t="0" r="0" b="0"/>
          <a:pathLst>
            <a:path>
              <a:moveTo>
                <a:pt x="4185605" y="1533244"/>
              </a:moveTo>
              <a:arcTo wR="2136237" hR="2136237" stAng="20616260" swAng="19674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EE060-FE2A-4458-B921-F62ABE00E4E8}">
      <dsp:nvSpPr>
        <dsp:cNvPr id="0" name=""/>
        <dsp:cNvSpPr/>
      </dsp:nvSpPr>
      <dsp:spPr>
        <a:xfrm>
          <a:off x="5534090" y="3205578"/>
          <a:ext cx="1394891" cy="906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Financial Inclusion</a:t>
          </a:r>
          <a:endParaRPr lang="en-US" sz="1500" kern="1200" dirty="0"/>
        </a:p>
      </dsp:txBody>
      <dsp:txXfrm>
        <a:off x="5578350" y="3249838"/>
        <a:ext cx="1306371" cy="818159"/>
      </dsp:txXfrm>
    </dsp:sp>
    <dsp:sp modelId="{DB1A56A6-80AA-45E0-BD66-265B62187C52}">
      <dsp:nvSpPr>
        <dsp:cNvPr id="0" name=""/>
        <dsp:cNvSpPr/>
      </dsp:nvSpPr>
      <dsp:spPr>
        <a:xfrm>
          <a:off x="2245262" y="454561"/>
          <a:ext cx="4272475" cy="4272475"/>
        </a:xfrm>
        <a:custGeom>
          <a:avLst/>
          <a:gdLst/>
          <a:ahLst/>
          <a:cxnLst/>
          <a:rect l="0" t="0" r="0" b="0"/>
          <a:pathLst>
            <a:path>
              <a:moveTo>
                <a:pt x="3629058" y="3664307"/>
              </a:moveTo>
              <a:arcTo wR="2136237" hR="2136237" stAng="2740112" swAng="15013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3110C-1748-4828-92BA-A118C525B99F}">
      <dsp:nvSpPr>
        <dsp:cNvPr id="0" name=""/>
        <dsp:cNvSpPr/>
      </dsp:nvSpPr>
      <dsp:spPr>
        <a:xfrm>
          <a:off x="3684054" y="4273697"/>
          <a:ext cx="1394891" cy="906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Databases for Transfer</a:t>
          </a:r>
          <a:endParaRPr lang="en-US" sz="1500" kern="1200" dirty="0"/>
        </a:p>
      </dsp:txBody>
      <dsp:txXfrm>
        <a:off x="3728314" y="4317957"/>
        <a:ext cx="1306371" cy="818159"/>
      </dsp:txXfrm>
    </dsp:sp>
    <dsp:sp modelId="{061272E9-AD2F-4D21-9096-23406F98F519}">
      <dsp:nvSpPr>
        <dsp:cNvPr id="0" name=""/>
        <dsp:cNvSpPr/>
      </dsp:nvSpPr>
      <dsp:spPr>
        <a:xfrm>
          <a:off x="2245262" y="454561"/>
          <a:ext cx="4272475" cy="4272475"/>
        </a:xfrm>
        <a:custGeom>
          <a:avLst/>
          <a:gdLst/>
          <a:ahLst/>
          <a:cxnLst/>
          <a:rect l="0" t="0" r="0" b="0"/>
          <a:pathLst>
            <a:path>
              <a:moveTo>
                <a:pt x="1429876" y="4152314"/>
              </a:moveTo>
              <a:arcTo wR="2136237" hR="2136237" stAng="6558519" swAng="15013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D70D0-6105-4105-B59F-AB6EE60C66F3}">
      <dsp:nvSpPr>
        <dsp:cNvPr id="0" name=""/>
        <dsp:cNvSpPr/>
      </dsp:nvSpPr>
      <dsp:spPr>
        <a:xfrm>
          <a:off x="1834018" y="3205578"/>
          <a:ext cx="1394891" cy="906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Databases Linked with Unique ID</a:t>
          </a:r>
          <a:endParaRPr lang="en-US" sz="1500" kern="1200" dirty="0"/>
        </a:p>
      </dsp:txBody>
      <dsp:txXfrm>
        <a:off x="1878278" y="3249838"/>
        <a:ext cx="1306371" cy="818159"/>
      </dsp:txXfrm>
    </dsp:sp>
    <dsp:sp modelId="{CCC74FDE-B405-42A3-B69A-7322412EFD2B}">
      <dsp:nvSpPr>
        <dsp:cNvPr id="0" name=""/>
        <dsp:cNvSpPr/>
      </dsp:nvSpPr>
      <dsp:spPr>
        <a:xfrm>
          <a:off x="2245262" y="454561"/>
          <a:ext cx="4272475" cy="4272475"/>
        </a:xfrm>
        <a:custGeom>
          <a:avLst/>
          <a:gdLst/>
          <a:ahLst/>
          <a:cxnLst/>
          <a:rect l="0" t="0" r="0" b="0"/>
          <a:pathLst>
            <a:path>
              <a:moveTo>
                <a:pt x="86869" y="2739231"/>
              </a:moveTo>
              <a:arcTo wR="2136237" hR="2136237" stAng="9816260" swAng="19674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9C2EF-4F5E-42D9-8904-D5763E3A2A22}">
      <dsp:nvSpPr>
        <dsp:cNvPr id="0" name=""/>
        <dsp:cNvSpPr/>
      </dsp:nvSpPr>
      <dsp:spPr>
        <a:xfrm>
          <a:off x="1834018" y="1069340"/>
          <a:ext cx="1394891" cy="906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Transfer Mechanism</a:t>
          </a:r>
          <a:endParaRPr lang="en-US" sz="1500" kern="1200" dirty="0"/>
        </a:p>
      </dsp:txBody>
      <dsp:txXfrm>
        <a:off x="1878278" y="1113600"/>
        <a:ext cx="1306371" cy="818159"/>
      </dsp:txXfrm>
    </dsp:sp>
    <dsp:sp modelId="{B3F3C981-CC70-4776-A5DE-2CC29B0C6EC5}">
      <dsp:nvSpPr>
        <dsp:cNvPr id="0" name=""/>
        <dsp:cNvSpPr/>
      </dsp:nvSpPr>
      <dsp:spPr>
        <a:xfrm>
          <a:off x="2245262" y="454561"/>
          <a:ext cx="4272475" cy="4272475"/>
        </a:xfrm>
        <a:custGeom>
          <a:avLst/>
          <a:gdLst/>
          <a:ahLst/>
          <a:cxnLst/>
          <a:rect l="0" t="0" r="0" b="0"/>
          <a:pathLst>
            <a:path>
              <a:moveTo>
                <a:pt x="643417" y="608167"/>
              </a:moveTo>
              <a:arcTo wR="2136237" hR="2136237" stAng="13540112" swAng="15013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412AB-2738-4FBC-AE7B-C0C5616BAA88}" type="datetimeFigureOut">
              <a:rPr lang="en-US" smtClean="0"/>
              <a:t>04-Jun-13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D9EF2-45AB-40C8-88AE-793EF6288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9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AC9-64BC-4AE4-BC86-34B5674EA08C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8A56-FF9A-4ACB-B9B2-F5662E00E66B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F805-D902-4616-9A5B-0DBB58DE54A3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EDA0-C0FD-4CB4-9D90-474E954FA0E7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2012 </a:t>
            </a:r>
            <a:r>
              <a:rPr lang="en-US" dirty="0" err="1" smtClean="0"/>
              <a:t>Rakshak</a:t>
            </a:r>
            <a:r>
              <a:rPr lang="en-US" dirty="0" smtClean="0"/>
              <a:t>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7696200" y="0"/>
            <a:ext cx="1447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1E32-5CDF-4974-A8C5-5E03E6F3DF79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B2A2-0779-481D-8F18-33B5ECC60F4C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8370-79E6-41EA-8634-381B30607CDD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176F-BA02-483F-95CE-892E2A733C83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4A8C-8545-4DB1-AF6A-8D20E1A4BEE2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6150-9F79-4B10-8602-E77C0C5E2A36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869F-7A31-43D2-B872-9B11C266ACE1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B50236-B53F-4A40-A348-A4F0AEB55632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674" y="1295400"/>
            <a:ext cx="5419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Project </a:t>
            </a:r>
            <a:r>
              <a:rPr lang="en-US" sz="4400" dirty="0" smtClean="0"/>
              <a:t>Status Report</a:t>
            </a:r>
            <a:endParaRPr lang="en-US" sz="4400" dirty="0"/>
          </a:p>
        </p:txBody>
      </p:sp>
      <p:sp>
        <p:nvSpPr>
          <p:cNvPr id="3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47674" y="2895600"/>
            <a:ext cx="5648326" cy="2514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Name: </a:t>
            </a:r>
            <a:r>
              <a:rPr lang="en-US" sz="3200" dirty="0" err="1" smtClean="0"/>
              <a:t>Suman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Institute: IIM Calcutta</a:t>
            </a:r>
          </a:p>
          <a:p>
            <a:pPr marL="0" indent="0">
              <a:buNone/>
            </a:pPr>
            <a:r>
              <a:rPr lang="en-US" sz="3200" dirty="0" smtClean="0"/>
              <a:t>Mentor Name: Mr. </a:t>
            </a:r>
            <a:r>
              <a:rPr lang="en-US" sz="3200" dirty="0" err="1" smtClean="0"/>
              <a:t>Skand</a:t>
            </a:r>
            <a:r>
              <a:rPr lang="en-US" sz="3200" dirty="0" smtClean="0"/>
              <a:t> </a:t>
            </a:r>
            <a:r>
              <a:rPr lang="en-US" sz="3200" dirty="0" err="1" smtClean="0"/>
              <a:t>Tayal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Presentation Date: 30/05/2013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3578-E4B3-4DC1-AF3D-1E923E580C3D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Recommendations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Ultra small branches for </a:t>
            </a:r>
            <a:r>
              <a:rPr lang="en-US" dirty="0" smtClean="0"/>
              <a:t>banking</a:t>
            </a:r>
          </a:p>
          <a:p>
            <a:endParaRPr lang="en-US" dirty="0"/>
          </a:p>
          <a:p>
            <a:r>
              <a:rPr lang="en-US" dirty="0"/>
              <a:t>More information to be collected by </a:t>
            </a:r>
            <a:r>
              <a:rPr lang="en-US" dirty="0" err="1"/>
              <a:t>Aadhaar</a:t>
            </a:r>
            <a:r>
              <a:rPr lang="en-US" dirty="0"/>
              <a:t> card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Conditional cash transfer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Monitoring of price of essential commodities by government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914D-8C96-4D6A-B39F-A537A9DF0F63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+mn-lt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http://www.eastasiaforum.org/2013/02/21/direct-cash-transfers-a-panacea-for-poverty-and-inequality-in-india/</a:t>
            </a:r>
          </a:p>
          <a:p>
            <a:pPr lvl="0"/>
            <a:r>
              <a:rPr lang="en-US" dirty="0"/>
              <a:t>http://planningcommission.gov.in/sectors/dbt/min0911.pdf</a:t>
            </a:r>
          </a:p>
          <a:p>
            <a:pPr lvl="0"/>
            <a:r>
              <a:rPr lang="en-US" dirty="0"/>
              <a:t>http://www.eastasiaforum.org/2013/03/26/indias-direct-cash-transfers-present-an-illusorywelfare-scheme/</a:t>
            </a:r>
          </a:p>
          <a:p>
            <a:pPr lvl="0"/>
            <a:r>
              <a:rPr lang="en-US" dirty="0" smtClean="0"/>
              <a:t>http</a:t>
            </a:r>
            <a:r>
              <a:rPr lang="en-US" dirty="0"/>
              <a:t>://planningcommission.gov.in/sectors/dbt/back_2611.pdf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770F-78BA-475A-BE8D-29BD9006E7FF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0041-D9CF-4381-AA97-BB042210EE31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3" descr="thank-y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14600"/>
            <a:ext cx="53340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Questions</a:t>
            </a:r>
            <a:r>
              <a:rPr lang="en-US" sz="6000" dirty="0" smtClean="0"/>
              <a:t> ??</a:t>
            </a:r>
            <a:endParaRPr lang="en-US" sz="6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A66-9108-4F67-B96B-51804671995E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7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851648" cy="18288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+mn-lt"/>
              </a:rPr>
              <a:t>Direct</a:t>
            </a:r>
            <a:r>
              <a:rPr lang="en-US" sz="5000" dirty="0" smtClean="0"/>
              <a:t> Cash Transfer in India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602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Contents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800" dirty="0" smtClean="0">
                <a:cs typeface="Arial" pitchFamily="34" charset="0"/>
              </a:rPr>
              <a:t>Introduction</a:t>
            </a:r>
            <a:endParaRPr lang="en-US" sz="2800" dirty="0">
              <a:cs typeface="Arial" pitchFamily="34" charset="0"/>
            </a:endParaRPr>
          </a:p>
          <a:p>
            <a:r>
              <a:rPr lang="en-US" sz="2800" dirty="0" smtClean="0">
                <a:cs typeface="Arial" pitchFamily="34" charset="0"/>
              </a:rPr>
              <a:t>Pathway for cash transfer</a:t>
            </a:r>
            <a:endParaRPr lang="en-US" sz="2800" dirty="0">
              <a:cs typeface="Arial" pitchFamily="34" charset="0"/>
            </a:endParaRPr>
          </a:p>
          <a:p>
            <a:r>
              <a:rPr lang="en-US" sz="2800" dirty="0" smtClean="0">
                <a:cs typeface="Arial" pitchFamily="34" charset="0"/>
              </a:rPr>
              <a:t>Benefits of direct cash transfer</a:t>
            </a:r>
            <a:endParaRPr lang="en-US" sz="2800" b="1" dirty="0">
              <a:cs typeface="Arial" pitchFamily="34" charset="0"/>
            </a:endParaRPr>
          </a:p>
          <a:p>
            <a:r>
              <a:rPr lang="en-US" sz="2800" dirty="0" smtClean="0">
                <a:cs typeface="Arial" pitchFamily="34" charset="0"/>
              </a:rPr>
              <a:t>Pre-requisite conditions for direct cash transfer</a:t>
            </a:r>
            <a:endParaRPr lang="en-US" sz="2800" dirty="0">
              <a:cs typeface="Arial" pitchFamily="34" charset="0"/>
            </a:endParaRPr>
          </a:p>
          <a:p>
            <a:r>
              <a:rPr lang="en-US" sz="2800" dirty="0" smtClean="0">
                <a:cs typeface="Arial" pitchFamily="34" charset="0"/>
              </a:rPr>
              <a:t>Barriers in introduction of direct cash transfer</a:t>
            </a:r>
            <a:endParaRPr lang="en-US" sz="2800" dirty="0">
              <a:cs typeface="Arial" pitchFamily="34" charset="0"/>
            </a:endParaRPr>
          </a:p>
          <a:p>
            <a:r>
              <a:rPr lang="en-US" sz="2800" dirty="0" smtClean="0">
                <a:cs typeface="Arial" pitchFamily="34" charset="0"/>
              </a:rPr>
              <a:t>Recommendations and </a:t>
            </a:r>
            <a:r>
              <a:rPr lang="en-US" sz="2800" dirty="0">
                <a:cs typeface="Arial" pitchFamily="34" charset="0"/>
              </a:rPr>
              <a:t>their </a:t>
            </a:r>
            <a:r>
              <a:rPr lang="en-US" sz="2800" dirty="0" smtClean="0">
                <a:cs typeface="Arial" pitchFamily="34" charset="0"/>
              </a:rPr>
              <a:t>scope</a:t>
            </a:r>
            <a:endParaRPr lang="en-US" sz="2800" dirty="0">
              <a:cs typeface="Arial" pitchFamily="34" charset="0"/>
            </a:endParaRPr>
          </a:p>
          <a:p>
            <a:r>
              <a:rPr lang="en-US" sz="2800" dirty="0" smtClean="0">
                <a:cs typeface="Arial" pitchFamily="34" charset="0"/>
              </a:rPr>
              <a:t>References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EF6A-D4C0-435A-B2AF-3C4DB7FB7BB4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Introduction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One-third of Population living below poverty line</a:t>
            </a:r>
          </a:p>
          <a:p>
            <a:endParaRPr lang="en-US" dirty="0" smtClean="0"/>
          </a:p>
          <a:p>
            <a:r>
              <a:rPr lang="en-US" dirty="0" smtClean="0"/>
              <a:t>2 percent of GDP is provided as a subsidy</a:t>
            </a:r>
          </a:p>
          <a:p>
            <a:endParaRPr lang="en-US" dirty="0" smtClean="0"/>
          </a:p>
          <a:p>
            <a:r>
              <a:rPr lang="en-US" dirty="0" smtClean="0"/>
              <a:t>High administrative cost</a:t>
            </a:r>
          </a:p>
          <a:p>
            <a:endParaRPr lang="en-US" dirty="0" smtClean="0"/>
          </a:p>
          <a:p>
            <a:r>
              <a:rPr lang="en-US" dirty="0" smtClean="0"/>
              <a:t>Loopholes and leakages</a:t>
            </a:r>
          </a:p>
          <a:p>
            <a:endParaRPr lang="en-US" dirty="0" smtClean="0"/>
          </a:p>
          <a:p>
            <a:r>
              <a:rPr lang="en-US" dirty="0" smtClean="0"/>
              <a:t>Direct cash Transfer: Direct subsidy, Monetary benefits and income support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71D3-6149-458B-8941-C467E02C2163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720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7AB2-3574-4036-A707-8FCF38FA0545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0" y="506843"/>
            <a:ext cx="7543800" cy="5970157"/>
            <a:chOff x="0" y="0"/>
            <a:chExt cx="6448426" cy="737235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6448426" cy="7372350"/>
              <a:chOff x="0" y="0"/>
              <a:chExt cx="6448426" cy="737235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6210300"/>
                <a:ext cx="1266825" cy="108585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solidFill>
                      <a:srgbClr val="000000"/>
                    </a:solidFill>
                    <a:effectLst/>
                    <a:ea typeface="Calibri"/>
                    <a:cs typeface="Calibri"/>
                  </a:rPr>
                  <a:t>Building capacity for market participation and income generation</a:t>
                </a:r>
                <a:endParaRPr lang="en-US" sz="1100">
                  <a:effectLst/>
                  <a:ea typeface="Calibri"/>
                  <a:cs typeface="Times New Roman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8100" y="0"/>
                <a:ext cx="6410326" cy="7372350"/>
                <a:chOff x="0" y="0"/>
                <a:chExt cx="6410326" cy="737235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0" y="800100"/>
                  <a:ext cx="1266825" cy="1628775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solidFill>
                        <a:srgbClr val="000000"/>
                      </a:solidFill>
                      <a:effectLst/>
                      <a:ea typeface="Calibri"/>
                      <a:cs typeface="Calibri"/>
                    </a:rPr>
                    <a:t>Building human capital, breaking inter‐generational transmission of </a:t>
                  </a:r>
                  <a:endParaRPr lang="en-US" sz="1100" dirty="0">
                    <a:effectLst/>
                    <a:ea typeface="Calibri"/>
                    <a:cs typeface="Times New Roman"/>
                  </a:endParaRPr>
                </a:p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solidFill>
                        <a:srgbClr val="000000"/>
                      </a:solidFill>
                      <a:effectLst/>
                      <a:ea typeface="Calibri"/>
                      <a:cs typeface="Calibri"/>
                    </a:rPr>
                    <a:t>Poverty through poor health and&amp; low skills</a:t>
                  </a:r>
                  <a:endParaRPr lang="en-US" sz="1100" dirty="0">
                    <a:effectLst/>
                    <a:ea typeface="Calibri"/>
                    <a:cs typeface="Times New Roman"/>
                  </a:endParaRPr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523875" y="0"/>
                  <a:ext cx="5886451" cy="7372350"/>
                  <a:chOff x="0" y="0"/>
                  <a:chExt cx="5886451" cy="7372350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0" y="0"/>
                    <a:ext cx="5886451" cy="7372350"/>
                    <a:chOff x="0" y="0"/>
                    <a:chExt cx="5886451" cy="7372350"/>
                  </a:xfrm>
                </p:grpSpPr>
                <p:cxnSp>
                  <p:nvCxnSpPr>
                    <p:cNvPr id="16" name="Straight Arrow Connector 15"/>
                    <p:cNvCxnSpPr/>
                    <p:nvPr/>
                  </p:nvCxnSpPr>
                  <p:spPr>
                    <a:xfrm flipH="1">
                      <a:off x="3228975" y="4162425"/>
                      <a:ext cx="323850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0" y="0"/>
                      <a:ext cx="5886451" cy="7372350"/>
                      <a:chOff x="-1" y="0"/>
                      <a:chExt cx="5886451" cy="7372350"/>
                    </a:xfrm>
                  </p:grpSpPr>
                  <p:sp>
                    <p:nvSpPr>
                      <p:cNvPr id="18" name="Rectangle 17"/>
                      <p:cNvSpPr/>
                      <p:nvPr/>
                    </p:nvSpPr>
                    <p:spPr>
                      <a:xfrm>
                        <a:off x="1333500" y="6076950"/>
                        <a:ext cx="2219325" cy="1295400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100">
                            <a:solidFill>
                              <a:srgbClr val="000000"/>
                            </a:solidFill>
                            <a:effectLst/>
                            <a:ea typeface="Calibri"/>
                            <a:cs typeface="Calibri"/>
                          </a:rPr>
                          <a:t>Better able to build up and retain productive assets, to access financial services, to finance job search (e.g. through migration) and to take risks with investments in new enterprises</a:t>
                        </a:r>
                        <a:endParaRPr lang="en-US" sz="1100">
                          <a:effectLst/>
                          <a:ea typeface="Calibri"/>
                          <a:cs typeface="Times New Roman"/>
                        </a:endParaRPr>
                      </a:p>
                    </p:txBody>
                  </p:sp>
                  <p:sp>
                    <p:nvSpPr>
                      <p:cNvPr id="19" name="Rectangle 18"/>
                      <p:cNvSpPr/>
                      <p:nvPr/>
                    </p:nvSpPr>
                    <p:spPr>
                      <a:xfrm>
                        <a:off x="1400175" y="4857750"/>
                        <a:ext cx="2009775" cy="857250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100">
                            <a:solidFill>
                              <a:srgbClr val="000000"/>
                            </a:solidFill>
                            <a:effectLst/>
                            <a:ea typeface="Calibri"/>
                            <a:cs typeface="Calibri"/>
                          </a:rPr>
                          <a:t>Cash transfers </a:t>
                        </a:r>
                        <a:endParaRPr lang="en-US" sz="1100">
                          <a:effectLst/>
                          <a:ea typeface="Calibri"/>
                          <a:cs typeface="Times New Roman"/>
                        </a:endParaRPr>
                      </a:p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100">
                            <a:solidFill>
                              <a:srgbClr val="000000"/>
                            </a:solidFill>
                            <a:effectLst/>
                            <a:ea typeface="Calibri"/>
                            <a:cs typeface="Calibri"/>
                          </a:rPr>
                          <a:t>(Conditional, unconditional, social pensions, child grants, public works, etc. )</a:t>
                        </a:r>
                        <a:endParaRPr lang="en-US" sz="1100">
                          <a:effectLst/>
                          <a:ea typeface="Calibri"/>
                          <a:cs typeface="Times New Roman"/>
                        </a:endParaRPr>
                      </a:p>
                    </p:txBody>
                  </p:sp>
                  <p:sp>
                    <p:nvSpPr>
                      <p:cNvPr id="20" name="Up Arrow 19"/>
                      <p:cNvSpPr/>
                      <p:nvPr/>
                    </p:nvSpPr>
                    <p:spPr>
                      <a:xfrm>
                        <a:off x="2352675" y="4486275"/>
                        <a:ext cx="45719" cy="390525"/>
                      </a:xfrm>
                      <a:prstGeom prst="upArrow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" name="Rectangle 20"/>
                      <p:cNvSpPr/>
                      <p:nvPr/>
                    </p:nvSpPr>
                    <p:spPr>
                      <a:xfrm>
                        <a:off x="4191000" y="6334125"/>
                        <a:ext cx="1695450" cy="704850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100" dirty="0" smtClean="0">
                          <a:solidFill>
                            <a:srgbClr val="000000"/>
                          </a:solidFill>
                          <a:effectLst/>
                          <a:ea typeface="Calibri"/>
                          <a:cs typeface="Calibri"/>
                        </a:endParaRPr>
                      </a:p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100" dirty="0" smtClean="0">
                            <a:solidFill>
                              <a:srgbClr val="000000"/>
                            </a:solidFill>
                            <a:effectLst/>
                            <a:ea typeface="Calibri"/>
                            <a:cs typeface="Calibri"/>
                          </a:rPr>
                          <a:t>Better </a:t>
                        </a:r>
                        <a:r>
                          <a:rPr lang="en-US" sz="1100" dirty="0">
                            <a:solidFill>
                              <a:srgbClr val="000000"/>
                            </a:solidFill>
                            <a:effectLst/>
                            <a:ea typeface="Calibri"/>
                            <a:cs typeface="Calibri"/>
                          </a:rPr>
                          <a:t>able to save,</a:t>
                        </a:r>
                        <a:endParaRPr lang="en-US" sz="1100" dirty="0">
                          <a:effectLst/>
                          <a:ea typeface="Calibri"/>
                          <a:cs typeface="Times New Roman"/>
                        </a:endParaRPr>
                      </a:p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100" dirty="0">
                            <a:solidFill>
                              <a:srgbClr val="000000"/>
                            </a:solidFill>
                            <a:effectLst/>
                            <a:ea typeface="Calibri"/>
                            <a:cs typeface="Calibri"/>
                          </a:rPr>
                          <a:t>To avoid taking on shock‐induced debt</a:t>
                        </a:r>
                        <a:endParaRPr lang="en-US" sz="1100" dirty="0">
                          <a:effectLst/>
                          <a:ea typeface="Calibri"/>
                          <a:cs typeface="Times New Roman"/>
                        </a:endParaRPr>
                      </a:p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100" dirty="0">
                            <a:effectLst/>
                            <a:ea typeface="Calibri"/>
                            <a:cs typeface="Times New Roman"/>
                          </a:rPr>
                          <a:t> </a:t>
                        </a:r>
                      </a:p>
                    </p:txBody>
                  </p:sp>
                  <p:sp>
                    <p:nvSpPr>
                      <p:cNvPr id="22" name="Left Arrow 21"/>
                      <p:cNvSpPr/>
                      <p:nvPr/>
                    </p:nvSpPr>
                    <p:spPr>
                      <a:xfrm>
                        <a:off x="3562351" y="6688456"/>
                        <a:ext cx="638175" cy="45719"/>
                      </a:xfrm>
                      <a:prstGeom prst="leftArrow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23" name="Straight Connector 22"/>
                      <p:cNvCxnSpPr/>
                      <p:nvPr/>
                    </p:nvCxnSpPr>
                    <p:spPr>
                      <a:xfrm>
                        <a:off x="3228975" y="4467225"/>
                        <a:ext cx="1276350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>
                      <a:xfrm>
                        <a:off x="4505325" y="4467225"/>
                        <a:ext cx="0" cy="186690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5" name="Group 24"/>
                      <p:cNvGrpSpPr/>
                      <p:nvPr/>
                    </p:nvGrpSpPr>
                    <p:grpSpPr>
                      <a:xfrm>
                        <a:off x="-1" y="0"/>
                        <a:ext cx="5457826" cy="4667250"/>
                        <a:chOff x="-1" y="0"/>
                        <a:chExt cx="5457826" cy="4667250"/>
                      </a:xfrm>
                    </p:grpSpPr>
                    <p:sp>
                      <p:nvSpPr>
                        <p:cNvPr id="26" name="Rectangle 25"/>
                        <p:cNvSpPr/>
                        <p:nvPr/>
                      </p:nvSpPr>
                      <p:spPr>
                        <a:xfrm>
                          <a:off x="1524000" y="3771900"/>
                          <a:ext cx="1704975" cy="714375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Higher &amp; / or more predictable income</a:t>
                          </a:r>
                          <a:endParaRPr lang="en-US" sz="1100">
                            <a:effectLst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1866900" y="1962150"/>
                          <a:ext cx="1000125" cy="847725"/>
                        </a:xfrm>
                        <a:prstGeom prst="rect">
                          <a:avLst/>
                        </a:prstGeom>
                      </p:spPr>
                      <p:style>
                        <a:lnRef idx="1">
                          <a:schemeClr val="accent3"/>
                        </a:lnRef>
                        <a:fillRef idx="3">
                          <a:schemeClr val="accent3"/>
                        </a:fillRef>
                        <a:effectRef idx="2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Better food security &amp; nutrition</a:t>
                          </a:r>
                          <a:endParaRPr lang="en-US" sz="1100" dirty="0">
                            <a:effectLst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866900" y="0"/>
                          <a:ext cx="952500" cy="685800"/>
                        </a:xfrm>
                        <a:prstGeom prst="rect">
                          <a:avLst/>
                        </a:prstGeom>
                      </p:spPr>
                      <p:style>
                        <a:lnRef idx="1">
                          <a:schemeClr val="accent3"/>
                        </a:lnRef>
                        <a:fillRef idx="3">
                          <a:schemeClr val="accent3"/>
                        </a:fillRef>
                        <a:effectRef idx="2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Better education status</a:t>
                          </a:r>
                          <a:endParaRPr lang="en-US" sz="1100" dirty="0">
                            <a:effectLst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29" name="Rectangle 28"/>
                        <p:cNvSpPr/>
                        <p:nvPr/>
                      </p:nvSpPr>
                      <p:spPr>
                        <a:xfrm>
                          <a:off x="1866900" y="1000125"/>
                          <a:ext cx="952500" cy="704850"/>
                        </a:xfrm>
                        <a:prstGeom prst="rect">
                          <a:avLst/>
                        </a:prstGeom>
                      </p:spPr>
                      <p:style>
                        <a:lnRef idx="1">
                          <a:schemeClr val="accent3"/>
                        </a:lnRef>
                        <a:fillRef idx="3">
                          <a:schemeClr val="accent3"/>
                        </a:fillRef>
                        <a:effectRef idx="2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Better health status</a:t>
                          </a:r>
                          <a:endParaRPr lang="en-US" sz="1100">
                            <a:effectLst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0" name="Rectangle 29"/>
                        <p:cNvSpPr/>
                        <p:nvPr/>
                      </p:nvSpPr>
                      <p:spPr>
                        <a:xfrm>
                          <a:off x="1524000" y="3152775"/>
                          <a:ext cx="695325" cy="485775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ea typeface="Calibri"/>
                              <a:cs typeface="Times New Roman"/>
                            </a:rPr>
                            <a:t>Food Transfer</a:t>
                          </a:r>
                        </a:p>
                      </p:txBody>
                    </p:sp>
                    <p:sp>
                      <p:nvSpPr>
                        <p:cNvPr id="31" name="Rectangle 30"/>
                        <p:cNvSpPr/>
                        <p:nvPr/>
                      </p:nvSpPr>
                      <p:spPr>
                        <a:xfrm>
                          <a:off x="2486025" y="3152775"/>
                          <a:ext cx="742950" cy="4953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effectLst/>
                              <a:ea typeface="Calibri"/>
                              <a:cs typeface="Times New Roman"/>
                            </a:rPr>
                            <a:t>Decent Work</a:t>
                          </a:r>
                        </a:p>
                      </p:txBody>
                    </p:sp>
                    <p:sp>
                      <p:nvSpPr>
                        <p:cNvPr id="32" name="Rectangle 31"/>
                        <p:cNvSpPr/>
                        <p:nvPr/>
                      </p:nvSpPr>
                      <p:spPr>
                        <a:xfrm>
                          <a:off x="-1" y="3829050"/>
                          <a:ext cx="1266825" cy="8382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endParaRPr lang="en-US" sz="1100" dirty="0" smtClean="0">
                            <a:solidFill>
                              <a:srgbClr val="000000"/>
                            </a:solidFill>
                            <a:effectLst/>
                            <a:ea typeface="Calibri"/>
                            <a:cs typeface="Calibri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 dirty="0" smtClean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Higher</a:t>
                          </a:r>
                          <a:r>
                            <a:rPr lang="en-US" sz="800" dirty="0" smtClean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 </a:t>
                          </a:r>
                          <a:r>
                            <a:rPr lang="en-US" sz="11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productivity</a:t>
                          </a:r>
                          <a:r>
                            <a:rPr lang="en-US" sz="8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, </a:t>
                          </a:r>
                          <a:r>
                            <a:rPr lang="en-US" sz="11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livelihood</a:t>
                          </a:r>
                          <a:r>
                            <a:rPr lang="en-US" sz="8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 </a:t>
                          </a:r>
                          <a:r>
                            <a:rPr lang="en-US" sz="11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diversification</a:t>
                          </a:r>
                          <a:endParaRPr lang="en-US" sz="1100" dirty="0">
                            <a:effectLst/>
                            <a:ea typeface="Calibri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 dirty="0">
                              <a:effectLst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p:txBody>
                    </p:sp>
                    <p:sp>
                      <p:nvSpPr>
                        <p:cNvPr id="33" name="Rectangle 32"/>
                        <p:cNvSpPr/>
                        <p:nvPr/>
                      </p:nvSpPr>
                      <p:spPr>
                        <a:xfrm>
                          <a:off x="3552825" y="3905250"/>
                          <a:ext cx="771525" cy="47625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effectLst/>
                              <a:ea typeface="Calibri"/>
                              <a:cs typeface="Times New Roman"/>
                            </a:rPr>
                            <a:t>Social Insurance</a:t>
                          </a:r>
                        </a:p>
                      </p:txBody>
                    </p:sp>
                    <p:sp>
                      <p:nvSpPr>
                        <p:cNvPr id="34" name="Up Arrow 33"/>
                        <p:cNvSpPr/>
                        <p:nvPr/>
                      </p:nvSpPr>
                      <p:spPr>
                        <a:xfrm>
                          <a:off x="2333625" y="2809875"/>
                          <a:ext cx="66675" cy="942975"/>
                        </a:xfrm>
                        <a:prstGeom prst="upArrow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5" name="Up Arrow 34"/>
                        <p:cNvSpPr/>
                        <p:nvPr/>
                      </p:nvSpPr>
                      <p:spPr>
                        <a:xfrm>
                          <a:off x="2333625" y="1704975"/>
                          <a:ext cx="45719" cy="257175"/>
                        </a:xfrm>
                        <a:prstGeom prst="upArrow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6" name="Up Arrow 35"/>
                        <p:cNvSpPr/>
                        <p:nvPr/>
                      </p:nvSpPr>
                      <p:spPr>
                        <a:xfrm>
                          <a:off x="2333625" y="685800"/>
                          <a:ext cx="45719" cy="314325"/>
                        </a:xfrm>
                        <a:prstGeom prst="upArrow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 flipH="1">
                          <a:off x="895350" y="333375"/>
                          <a:ext cx="9715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Straight Arrow Connector 37"/>
                        <p:cNvCxnSpPr/>
                        <p:nvPr/>
                      </p:nvCxnSpPr>
                      <p:spPr>
                        <a:xfrm>
                          <a:off x="895350" y="333375"/>
                          <a:ext cx="0" cy="3495675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Straight Connector 38"/>
                        <p:cNvCxnSpPr/>
                        <p:nvPr/>
                      </p:nvCxnSpPr>
                      <p:spPr>
                        <a:xfrm flipH="1">
                          <a:off x="1066800" y="1343025"/>
                          <a:ext cx="80010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0" name="Straight Arrow Connector 39"/>
                        <p:cNvCxnSpPr/>
                        <p:nvPr/>
                      </p:nvCxnSpPr>
                      <p:spPr>
                        <a:xfrm flipH="1">
                          <a:off x="1047750" y="1343025"/>
                          <a:ext cx="19050" cy="2486025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Straight Arrow Connector 40"/>
                        <p:cNvCxnSpPr/>
                        <p:nvPr/>
                      </p:nvCxnSpPr>
                      <p:spPr>
                        <a:xfrm flipV="1">
                          <a:off x="2019300" y="2809875"/>
                          <a:ext cx="0" cy="34290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3552825" y="2028825"/>
                          <a:ext cx="1676400" cy="695325"/>
                        </a:xfrm>
                        <a:prstGeom prst="rect">
                          <a:avLst/>
                        </a:prstGeom>
                      </p:spPr>
                      <p:style>
                        <a:lnRef idx="1">
                          <a:schemeClr val="accent3"/>
                        </a:lnRef>
                        <a:fillRef idx="3">
                          <a:schemeClr val="accent3"/>
                        </a:fillRef>
                        <a:effectRef idx="2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 dirty="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Better access to social services, lower costs</a:t>
                          </a:r>
                          <a:endParaRPr lang="en-US" sz="1100" dirty="0">
                            <a:effectLst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43" name="Rectangle 42"/>
                        <p:cNvSpPr/>
                        <p:nvPr/>
                      </p:nvSpPr>
                      <p:spPr>
                        <a:xfrm>
                          <a:off x="3981450" y="171450"/>
                          <a:ext cx="1476375" cy="81915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Free health &amp; schooling, </a:t>
                          </a:r>
                          <a:endParaRPr lang="en-US" sz="1100">
                            <a:effectLst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ea typeface="Calibri"/>
                              <a:cs typeface="Calibri"/>
                            </a:rPr>
                            <a:t>Targeted fee waivers, vouchers</a:t>
                          </a:r>
                          <a:endParaRPr lang="en-US" sz="1100">
                            <a:effectLst/>
                            <a:ea typeface="Calibri"/>
                            <a:cs typeface="Times New Roman"/>
                          </a:endParaRPr>
                        </a:p>
                      </p:txBody>
                    </p:sp>
                    <p:cxnSp>
                      <p:nvCxnSpPr>
                        <p:cNvPr id="44" name="Straight Arrow Connector 43"/>
                        <p:cNvCxnSpPr/>
                        <p:nvPr/>
                      </p:nvCxnSpPr>
                      <p:spPr>
                        <a:xfrm flipV="1">
                          <a:off x="4124325" y="2724150"/>
                          <a:ext cx="0" cy="118110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Straight Arrow Connector 44"/>
                        <p:cNvCxnSpPr/>
                        <p:nvPr/>
                      </p:nvCxnSpPr>
                      <p:spPr>
                        <a:xfrm>
                          <a:off x="4505325" y="1000125"/>
                          <a:ext cx="0" cy="102870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Straight Connector 45"/>
                        <p:cNvCxnSpPr/>
                        <p:nvPr/>
                      </p:nvCxnSpPr>
                      <p:spPr>
                        <a:xfrm>
                          <a:off x="3228975" y="3829050"/>
                          <a:ext cx="600075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Straight Arrow Connector 46"/>
                        <p:cNvCxnSpPr/>
                        <p:nvPr/>
                      </p:nvCxnSpPr>
                      <p:spPr>
                        <a:xfrm flipV="1">
                          <a:off x="3829050" y="2724150"/>
                          <a:ext cx="0" cy="110490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Straight Connector 47"/>
                        <p:cNvCxnSpPr/>
                        <p:nvPr/>
                      </p:nvCxnSpPr>
                      <p:spPr>
                        <a:xfrm flipH="1" flipV="1">
                          <a:off x="3619500" y="1390650"/>
                          <a:ext cx="9525" cy="63817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9" name="Straight Arrow Connector 48"/>
                        <p:cNvCxnSpPr/>
                        <p:nvPr/>
                      </p:nvCxnSpPr>
                      <p:spPr>
                        <a:xfrm flipH="1">
                          <a:off x="2819400" y="1390650"/>
                          <a:ext cx="800100" cy="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0" name="Straight Connector 49"/>
                        <p:cNvCxnSpPr/>
                        <p:nvPr/>
                      </p:nvCxnSpPr>
                      <p:spPr>
                        <a:xfrm flipV="1">
                          <a:off x="3752850" y="333375"/>
                          <a:ext cx="0" cy="169545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1" name="Straight Arrow Connector 50"/>
                        <p:cNvCxnSpPr/>
                        <p:nvPr/>
                      </p:nvCxnSpPr>
                      <p:spPr>
                        <a:xfrm flipH="1">
                          <a:off x="2819400" y="333375"/>
                          <a:ext cx="933450" cy="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13" name="Right Arrow 12"/>
                  <p:cNvSpPr/>
                  <p:nvPr/>
                </p:nvSpPr>
                <p:spPr>
                  <a:xfrm>
                    <a:off x="1266825" y="4162425"/>
                    <a:ext cx="257176" cy="45719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 flipH="1">
                    <a:off x="742950" y="6734175"/>
                    <a:ext cx="590551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 flipV="1">
                    <a:off x="742950" y="4667250"/>
                    <a:ext cx="0" cy="206692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7" name="Straight Arrow Connector 6"/>
            <p:cNvCxnSpPr/>
            <p:nvPr/>
          </p:nvCxnSpPr>
          <p:spPr>
            <a:xfrm>
              <a:off x="3429000" y="3648075"/>
              <a:ext cx="0" cy="1238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750122" y="129142"/>
            <a:ext cx="677988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i="1" dirty="0"/>
              <a:t>pathways by which cash transfers can improve household welfare</a:t>
            </a:r>
            <a:endParaRPr lang="en-US" sz="1600" dirty="0"/>
          </a:p>
        </p:txBody>
      </p:sp>
      <p:pic>
        <p:nvPicPr>
          <p:cNvPr id="53" name="Picture 52"/>
          <p:cNvPicPr/>
          <p:nvPr/>
        </p:nvPicPr>
        <p:blipFill>
          <a:blip r:embed="rId2"/>
          <a:stretch>
            <a:fillRect/>
          </a:stretch>
        </p:blipFill>
        <p:spPr>
          <a:xfrm>
            <a:off x="7696200" y="3571"/>
            <a:ext cx="1447800" cy="64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>
                <a:latin typeface="+mn-lt"/>
              </a:rPr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of the famous cash Transfer Program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Brazil’s 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: Covered around 44 million people</a:t>
            </a:r>
          </a:p>
          <a:p>
            <a:endParaRPr lang="en-US" dirty="0" smtClean="0"/>
          </a:p>
          <a:p>
            <a:r>
              <a:rPr lang="en-US" dirty="0" smtClean="0"/>
              <a:t>Mexico’s </a:t>
            </a:r>
            <a:r>
              <a:rPr lang="en-US" dirty="0" err="1" smtClean="0"/>
              <a:t>Opportunidades</a:t>
            </a:r>
            <a:r>
              <a:rPr lang="en-US" dirty="0" smtClean="0"/>
              <a:t>: Covered 25 percent of total  population</a:t>
            </a:r>
          </a:p>
          <a:p>
            <a:endParaRPr lang="en-US" dirty="0"/>
          </a:p>
          <a:p>
            <a:r>
              <a:rPr lang="en-US" dirty="0"/>
              <a:t>Jamaica’s </a:t>
            </a:r>
            <a:r>
              <a:rPr lang="en-US" dirty="0" err="1"/>
              <a:t>Programme</a:t>
            </a:r>
            <a:r>
              <a:rPr lang="en-US" dirty="0"/>
              <a:t> of Advancement through Health and Education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3644-78B1-474B-9C90-CBF62043B923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EA4F-95BB-48B4-BDB2-A4DC4A992962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88780111"/>
              </p:ext>
            </p:extLst>
          </p:nvPr>
        </p:nvGraphicFramePr>
        <p:xfrm>
          <a:off x="228600" y="533400"/>
          <a:ext cx="876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/>
          <p:nvPr/>
        </p:nvPicPr>
        <p:blipFill>
          <a:blip r:embed="rId7"/>
          <a:stretch>
            <a:fillRect/>
          </a:stretch>
        </p:blipFill>
        <p:spPr>
          <a:xfrm>
            <a:off x="7543800" y="-20782"/>
            <a:ext cx="1600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Pre-requisite conditions for DCT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133614"/>
              </p:ext>
            </p:extLst>
          </p:nvPr>
        </p:nvGraphicFramePr>
        <p:xfrm>
          <a:off x="228600" y="1295400"/>
          <a:ext cx="87630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87BD-0A59-4C4C-A1D2-82CC719B88D7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Barriers in Introduction of DCT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Access to bank account for all</a:t>
            </a:r>
          </a:p>
          <a:p>
            <a:endParaRPr lang="en-US" dirty="0" smtClean="0"/>
          </a:p>
          <a:p>
            <a:r>
              <a:rPr lang="en-US" dirty="0" smtClean="0"/>
              <a:t>Unique Identification card </a:t>
            </a:r>
          </a:p>
          <a:p>
            <a:endParaRPr lang="en-US" dirty="0" smtClean="0"/>
          </a:p>
          <a:p>
            <a:r>
              <a:rPr lang="en-US" dirty="0" smtClean="0"/>
              <a:t>Limited information with Unique ID</a:t>
            </a:r>
          </a:p>
          <a:p>
            <a:endParaRPr lang="en-US" dirty="0" smtClean="0"/>
          </a:p>
          <a:p>
            <a:r>
              <a:rPr lang="en-US" dirty="0"/>
              <a:t>High initial infrastructure and administrative cost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Right Identification of poor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2A4A-20A6-4312-9F3C-BE570B04C162}" type="datetime1">
              <a:rPr lang="en-US" smtClean="0"/>
              <a:t>04-Jun-13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Rakshak Foundation all right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1248</TotalTime>
  <Words>481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Direct Cash Transfer in India</vt:lpstr>
      <vt:lpstr>Contents</vt:lpstr>
      <vt:lpstr>Introduction</vt:lpstr>
      <vt:lpstr>PowerPoint Presentation</vt:lpstr>
      <vt:lpstr>(Cont’d)</vt:lpstr>
      <vt:lpstr>PowerPoint Presentation</vt:lpstr>
      <vt:lpstr>Pre-requisite conditions for DCT</vt:lpstr>
      <vt:lpstr>Barriers in Introduction of DCT</vt:lpstr>
      <vt:lpstr>Recommendations</vt:lpstr>
      <vt:lpstr>References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suman</dc:creator>
  <cp:lastModifiedBy>suman</cp:lastModifiedBy>
  <cp:revision>32</cp:revision>
  <dcterms:created xsi:type="dcterms:W3CDTF">2006-08-16T00:00:00Z</dcterms:created>
  <dcterms:modified xsi:type="dcterms:W3CDTF">2013-06-04T14:25:55Z</dcterms:modified>
</cp:coreProperties>
</file>